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74" r:id="rId3"/>
    <p:sldId id="308" r:id="rId4"/>
    <p:sldId id="309" r:id="rId5"/>
    <p:sldId id="301" r:id="rId6"/>
    <p:sldId id="302" r:id="rId7"/>
    <p:sldId id="310" r:id="rId8"/>
    <p:sldId id="306" r:id="rId9"/>
    <p:sldId id="311" r:id="rId10"/>
    <p:sldId id="303" r:id="rId11"/>
    <p:sldId id="304" r:id="rId12"/>
    <p:sldId id="313" r:id="rId13"/>
    <p:sldId id="299" r:id="rId14"/>
    <p:sldId id="312" r:id="rId15"/>
  </p:sldIdLst>
  <p:sldSz cx="12192000" cy="6858000"/>
  <p:notesSz cx="6858000" cy="9144000"/>
  <p:embeddedFontLst>
    <p:embeddedFont>
      <p:font typeface="맑은 고딕" panose="020B0503020000020004" pitchFamily="50" charset="-127"/>
      <p:regular r:id="rId17"/>
      <p:bold r:id="rId1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506" userDrawn="1">
          <p15:clr>
            <a:srgbClr val="A4A3A4"/>
          </p15:clr>
        </p15:guide>
        <p15:guide id="4" pos="7151" userDrawn="1">
          <p15:clr>
            <a:srgbClr val="A4A3A4"/>
          </p15:clr>
        </p15:guide>
        <p15:guide id="5" orient="horz" pos="482" userDrawn="1">
          <p15:clr>
            <a:srgbClr val="A4A3A4"/>
          </p15:clr>
        </p15:guide>
        <p15:guide id="6" orient="horz" pos="383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57B75"/>
    <a:srgbClr val="A7A09B"/>
    <a:srgbClr val="C7C3C0"/>
    <a:srgbClr val="863636"/>
    <a:srgbClr val="FFD5D5"/>
    <a:srgbClr val="4B433F"/>
    <a:srgbClr val="282220"/>
    <a:srgbClr val="1C1A1A"/>
    <a:srgbClr val="323232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673"/>
    <p:restoredTop sz="94376"/>
  </p:normalViewPr>
  <p:slideViewPr>
    <p:cSldViewPr snapToGrid="0" snapToObjects="1" showGuides="1">
      <p:cViewPr varScale="1">
        <p:scale>
          <a:sx n="86" d="100"/>
          <a:sy n="86" d="100"/>
        </p:scale>
        <p:origin x="619" y="72"/>
      </p:cViewPr>
      <p:guideLst>
        <p:guide orient="horz" pos="2160"/>
        <p:guide pos="3840"/>
        <p:guide pos="506"/>
        <p:guide pos="7151"/>
        <p:guide orient="horz" pos="482"/>
        <p:guide orient="horz" pos="383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BAD2FC-F7F4-3543-8206-C9FEC32AF048}" type="datetimeFigureOut">
              <a:rPr kumimoji="1" lang="ko-KR" altLang="en-US" smtClean="0"/>
              <a:t>2019-03-16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57EB2F-C82E-4E4F-83F0-A5F4853ACDE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76612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57EB2F-C82E-4E4F-83F0-A5F4853ACDE3}" type="slidenum">
              <a:rPr kumimoji="1" lang="ko-KR" altLang="en-US" smtClean="0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930538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57EB2F-C82E-4E4F-83F0-A5F4853ACDE3}" type="slidenum">
              <a:rPr kumimoji="1" lang="ko-KR" altLang="en-US" smtClean="0"/>
              <a:t>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245637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57EB2F-C82E-4E4F-83F0-A5F4853ACDE3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083727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57EB2F-C82E-4E4F-83F0-A5F4853ACDE3}" type="slidenum">
              <a:rPr kumimoji="1" lang="ko-KR" altLang="en-US" smtClean="0"/>
              <a:t>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964646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57EB2F-C82E-4E4F-83F0-A5F4853ACDE3}" type="slidenum">
              <a:rPr kumimoji="1" lang="ko-KR" altLang="en-US" smtClean="0"/>
              <a:t>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752919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57EB2F-C82E-4E4F-83F0-A5F4853ACDE3}" type="slidenum">
              <a:rPr kumimoji="1" lang="ko-KR" altLang="en-US" smtClean="0"/>
              <a:t>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252071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57EB2F-C82E-4E4F-83F0-A5F4853ACDE3}" type="slidenum">
              <a:rPr kumimoji="1" lang="ko-KR" altLang="en-US" smtClean="0"/>
              <a:t>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53823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54B19-A276-1141-9188-62D0EC529C60}" type="datetimeFigureOut">
              <a:rPr kumimoji="1" lang="ko-KR" altLang="en-US" smtClean="0"/>
              <a:t>2019-03-16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FD67E-A169-4345-A333-A6B5ABAB123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731736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54B19-A276-1141-9188-62D0EC529C60}" type="datetimeFigureOut">
              <a:rPr kumimoji="1" lang="ko-KR" altLang="en-US" smtClean="0"/>
              <a:t>2019-03-16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FD67E-A169-4345-A333-A6B5ABAB123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594251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54B19-A276-1141-9188-62D0EC529C60}" type="datetimeFigureOut">
              <a:rPr kumimoji="1" lang="ko-KR" altLang="en-US" smtClean="0"/>
              <a:t>2019-03-16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FD67E-A169-4345-A333-A6B5ABAB123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682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54B19-A276-1141-9188-62D0EC529C60}" type="datetimeFigureOut">
              <a:rPr kumimoji="1" lang="ko-KR" altLang="en-US" smtClean="0"/>
              <a:t>2019-03-16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FD67E-A169-4345-A333-A6B5ABAB123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936094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54B19-A276-1141-9188-62D0EC529C60}" type="datetimeFigureOut">
              <a:rPr kumimoji="1" lang="ko-KR" altLang="en-US" smtClean="0"/>
              <a:t>2019-03-16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FD67E-A169-4345-A333-A6B5ABAB123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400759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54B19-A276-1141-9188-62D0EC529C60}" type="datetimeFigureOut">
              <a:rPr kumimoji="1" lang="ko-KR" altLang="en-US" smtClean="0"/>
              <a:t>2019-03-16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FD67E-A169-4345-A333-A6B5ABAB123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359767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54B19-A276-1141-9188-62D0EC529C60}" type="datetimeFigureOut">
              <a:rPr kumimoji="1" lang="ko-KR" altLang="en-US" smtClean="0"/>
              <a:t>2019-03-16</a:t>
            </a:fld>
            <a:endParaRPr kumimoji="1"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FD67E-A169-4345-A333-A6B5ABAB123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63614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54B19-A276-1141-9188-62D0EC529C60}" type="datetimeFigureOut">
              <a:rPr kumimoji="1" lang="ko-KR" altLang="en-US" smtClean="0"/>
              <a:t>2019-03-16</a:t>
            </a:fld>
            <a:endParaRPr kumimoji="1"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FD67E-A169-4345-A333-A6B5ABAB123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76792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54B19-A276-1141-9188-62D0EC529C60}" type="datetimeFigureOut">
              <a:rPr kumimoji="1" lang="ko-KR" altLang="en-US" smtClean="0"/>
              <a:t>2019-03-16</a:t>
            </a:fld>
            <a:endParaRPr kumimoji="1"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FD67E-A169-4345-A333-A6B5ABAB123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214434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54B19-A276-1141-9188-62D0EC529C60}" type="datetimeFigureOut">
              <a:rPr kumimoji="1" lang="ko-KR" altLang="en-US" smtClean="0"/>
              <a:t>2019-03-16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FD67E-A169-4345-A333-A6B5ABAB123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962587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54B19-A276-1141-9188-62D0EC529C60}" type="datetimeFigureOut">
              <a:rPr kumimoji="1" lang="ko-KR" altLang="en-US" smtClean="0"/>
              <a:t>2019-03-16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FD67E-A169-4345-A333-A6B5ABAB123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789920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E54B19-A276-1141-9188-62D0EC529C60}" type="datetimeFigureOut">
              <a:rPr kumimoji="1" lang="ko-KR" altLang="en-US" smtClean="0"/>
              <a:t>2019-03-16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6FD67E-A169-4345-A333-A6B5ABAB123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35331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상자 5"/>
          <p:cNvSpPr txBox="1"/>
          <p:nvPr/>
        </p:nvSpPr>
        <p:spPr>
          <a:xfrm>
            <a:off x="9827494" y="5538559"/>
            <a:ext cx="1967345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ea typeface="나눔스퀘어 Bold" panose="020B0600000101010101" pitchFamily="50" charset="-127"/>
              </a:rPr>
              <a:t>2013105029 </a:t>
            </a:r>
            <a:r>
              <a:rPr lang="ko-KR" altLang="en-US" sz="1500" dirty="0">
                <a:ea typeface="나눔스퀘어 Bold" panose="020B0600000101010101" pitchFamily="50" charset="-127"/>
              </a:rPr>
              <a:t>김태진</a:t>
            </a:r>
            <a:endParaRPr lang="en-US" altLang="ko-KR" sz="1500" dirty="0">
              <a:ea typeface="나눔스퀘어 Bold" panose="020B0600000101010101" pitchFamily="50" charset="-127"/>
            </a:endParaRPr>
          </a:p>
          <a:p>
            <a:r>
              <a:rPr lang="en-US" altLang="ko-KR" sz="1500" dirty="0">
                <a:ea typeface="나눔스퀘어 Bold" panose="020B0600000101010101" pitchFamily="50" charset="-127"/>
              </a:rPr>
              <a:t>2014105071 </a:t>
            </a:r>
            <a:r>
              <a:rPr lang="ko-KR" altLang="en-US" sz="1500" dirty="0">
                <a:ea typeface="나눔스퀘어 Bold" panose="020B0600000101010101" pitchFamily="50" charset="-127"/>
              </a:rPr>
              <a:t>이영관</a:t>
            </a:r>
            <a:endParaRPr lang="en-US" altLang="ko-KR" sz="1500" dirty="0">
              <a:ea typeface="나눔스퀘어 Bold" panose="020B0600000101010101" pitchFamily="50" charset="-127"/>
            </a:endParaRPr>
          </a:p>
          <a:p>
            <a:r>
              <a:rPr lang="en-US" altLang="ko-KR" sz="1500" dirty="0">
                <a:ea typeface="나눔스퀘어 Bold" panose="020B0600000101010101" pitchFamily="50" charset="-127"/>
              </a:rPr>
              <a:t>2014105099 </a:t>
            </a:r>
            <a:r>
              <a:rPr lang="ko-KR" altLang="en-US" sz="1500" dirty="0">
                <a:ea typeface="나눔스퀘어 Bold" panose="020B0600000101010101" pitchFamily="50" charset="-127"/>
              </a:rPr>
              <a:t>태형만</a:t>
            </a:r>
          </a:p>
        </p:txBody>
      </p:sp>
      <p:cxnSp>
        <p:nvCxnSpPr>
          <p:cNvPr id="9" name="직선 연결선[R] 8"/>
          <p:cNvCxnSpPr>
            <a:cxnSpLocks/>
          </p:cNvCxnSpPr>
          <p:nvPr/>
        </p:nvCxnSpPr>
        <p:spPr>
          <a:xfrm flipV="1">
            <a:off x="825572" y="2890761"/>
            <a:ext cx="8904354" cy="3205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텍스트 상자 6"/>
          <p:cNvSpPr txBox="1"/>
          <p:nvPr/>
        </p:nvSpPr>
        <p:spPr>
          <a:xfrm>
            <a:off x="742448" y="1364694"/>
            <a:ext cx="9152780" cy="1400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500" b="1" dirty="0">
                <a:ln w="3175">
                  <a:noFill/>
                </a:ln>
                <a:ea typeface="맑은 고딕" panose="020B0503020000020004" pitchFamily="50" charset="-127"/>
                <a:cs typeface="Noto Sans CJK KR" charset="-127"/>
              </a:rPr>
              <a:t>차량 </a:t>
            </a:r>
            <a:r>
              <a:rPr kumimoji="1" lang="en-US" altLang="ko-KR" sz="3500" b="1" dirty="0">
                <a:ln w="3175">
                  <a:noFill/>
                </a:ln>
                <a:ea typeface="맑은 고딕" panose="020B0503020000020004" pitchFamily="50" charset="-127"/>
                <a:cs typeface="Noto Sans CJK KR" charset="-127"/>
              </a:rPr>
              <a:t>IOT</a:t>
            </a:r>
            <a:r>
              <a:rPr kumimoji="1" lang="ko-KR" altLang="en-US" sz="3500" b="1" dirty="0">
                <a:ln w="3175">
                  <a:noFill/>
                </a:ln>
                <a:ea typeface="맑은 고딕" panose="020B0503020000020004" pitchFamily="50" charset="-127"/>
                <a:cs typeface="Noto Sans CJK KR" charset="-127"/>
              </a:rPr>
              <a:t> 시스템 고도화를 통한</a:t>
            </a:r>
            <a:endParaRPr kumimoji="1" lang="en-US" altLang="ko-KR" sz="3500" b="1" dirty="0">
              <a:ln w="3175">
                <a:noFill/>
              </a:ln>
              <a:ea typeface="맑은 고딕" panose="020B0503020000020004" pitchFamily="50" charset="-127"/>
              <a:cs typeface="Noto Sans CJK KR" charset="-127"/>
            </a:endParaRPr>
          </a:p>
          <a:p>
            <a:r>
              <a:rPr kumimoji="1" lang="ko-KR" altLang="en-US" sz="5000" b="1" dirty="0">
                <a:ln w="3175">
                  <a:noFill/>
                </a:ln>
                <a:ea typeface="맑은 고딕" panose="020B0503020000020004" pitchFamily="50" charset="-127"/>
                <a:cs typeface="Noto Sans CJK KR" charset="-127"/>
              </a:rPr>
              <a:t>셔틀버스 도착 예정시간 서비스</a:t>
            </a:r>
          </a:p>
        </p:txBody>
      </p:sp>
      <p:sp>
        <p:nvSpPr>
          <p:cNvPr id="18" name="텍스트 상자 6"/>
          <p:cNvSpPr txBox="1"/>
          <p:nvPr/>
        </p:nvSpPr>
        <p:spPr>
          <a:xfrm>
            <a:off x="9895228" y="4907617"/>
            <a:ext cx="2022763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b="1" dirty="0">
                <a:ln w="3175">
                  <a:noFill/>
                </a:ln>
                <a:ea typeface="맑은 고딕" panose="020B0503020000020004" pitchFamily="50" charset="-127"/>
                <a:cs typeface="Noto Sans CJK KR" charset="-127"/>
              </a:rPr>
              <a:t>Team</a:t>
            </a:r>
            <a:r>
              <a:rPr kumimoji="1" lang="en-US" altLang="ko-KR" sz="3000" b="1" dirty="0">
                <a:ln w="3175">
                  <a:noFill/>
                </a:ln>
                <a:ea typeface="맑은 고딕" panose="020B0503020000020004" pitchFamily="50" charset="-127"/>
                <a:cs typeface="Noto Sans CJK KR" charset="-127"/>
              </a:rPr>
              <a:t> </a:t>
            </a:r>
            <a:r>
              <a:rPr kumimoji="1" lang="en-US" altLang="ko-KR" sz="3500" b="1" dirty="0">
                <a:ln w="3175">
                  <a:noFill/>
                </a:ln>
                <a:ea typeface="맑은 고딕" panose="020B0503020000020004" pitchFamily="50" charset="-127"/>
                <a:cs typeface="Noto Sans CJK KR" charset="-127"/>
              </a:rPr>
              <a:t>2</a:t>
            </a:r>
            <a:r>
              <a:rPr kumimoji="1" lang="ko-KR" altLang="en-US" sz="3500" b="1" dirty="0">
                <a:ln w="3175">
                  <a:noFill/>
                </a:ln>
                <a:ea typeface="맑은 고딕" panose="020B0503020000020004" pitchFamily="50" charset="-127"/>
                <a:cs typeface="Noto Sans CJK KR" charset="-127"/>
              </a:rPr>
              <a:t>조</a:t>
            </a:r>
          </a:p>
        </p:txBody>
      </p:sp>
      <p:sp>
        <p:nvSpPr>
          <p:cNvPr id="10" name="텍스트 상자 5">
            <a:extLst>
              <a:ext uri="{FF2B5EF4-FFF2-40B4-BE49-F238E27FC236}">
                <a16:creationId xmlns:a16="http://schemas.microsoft.com/office/drawing/2014/main" id="{A14D0176-9CB5-4E66-84E2-A5560A055373}"/>
              </a:ext>
            </a:extLst>
          </p:cNvPr>
          <p:cNvSpPr txBox="1"/>
          <p:nvPr/>
        </p:nvSpPr>
        <p:spPr>
          <a:xfrm>
            <a:off x="11469951" y="24732"/>
            <a:ext cx="72205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ea typeface="나눔스퀘어 Bold" panose="020B0600000101010101" pitchFamily="50" charset="-127"/>
              </a:rPr>
              <a:t>1/14</a:t>
            </a:r>
            <a:endParaRPr lang="ko-KR" altLang="en-US" sz="1500" dirty="0"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07960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7" name="텍스트 상자 6"/>
          <p:cNvSpPr txBox="1"/>
          <p:nvPr/>
        </p:nvSpPr>
        <p:spPr>
          <a:xfrm>
            <a:off x="454597" y="297932"/>
            <a:ext cx="220419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3500" b="1" dirty="0">
                <a:solidFill>
                  <a:srgbClr val="4B433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hinoor Devanagari" charset="0"/>
              </a:rPr>
              <a:t>프로젝트 진행계획</a:t>
            </a:r>
            <a:endParaRPr kumimoji="1" lang="en-US" altLang="ko-KR" sz="3500" b="1" dirty="0">
              <a:solidFill>
                <a:srgbClr val="4B433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Kohinoor Devanagari" charset="0"/>
            </a:endParaRPr>
          </a:p>
        </p:txBody>
      </p:sp>
      <p:cxnSp>
        <p:nvCxnSpPr>
          <p:cNvPr id="8" name="직선 연결선[R] 7"/>
          <p:cNvCxnSpPr/>
          <p:nvPr/>
        </p:nvCxnSpPr>
        <p:spPr>
          <a:xfrm>
            <a:off x="672391" y="1467483"/>
            <a:ext cx="1822665" cy="0"/>
          </a:xfrm>
          <a:prstGeom prst="line">
            <a:avLst/>
          </a:prstGeom>
          <a:ln w="28575">
            <a:solidFill>
              <a:srgbClr val="4B433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DD69D0D3-8338-4483-AF7C-E43EE49315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7692" y="2195452"/>
            <a:ext cx="8290321" cy="3041759"/>
          </a:xfrm>
          <a:prstGeom prst="rect">
            <a:avLst/>
          </a:prstGeom>
        </p:spPr>
      </p:pic>
      <p:sp>
        <p:nvSpPr>
          <p:cNvPr id="11" name="텍스트 상자 5">
            <a:extLst>
              <a:ext uri="{FF2B5EF4-FFF2-40B4-BE49-F238E27FC236}">
                <a16:creationId xmlns:a16="http://schemas.microsoft.com/office/drawing/2014/main" id="{1D2AAFB2-7EC9-4506-85D2-0F25684224A3}"/>
              </a:ext>
            </a:extLst>
          </p:cNvPr>
          <p:cNvSpPr txBox="1"/>
          <p:nvPr/>
        </p:nvSpPr>
        <p:spPr>
          <a:xfrm>
            <a:off x="11469951" y="24732"/>
            <a:ext cx="72205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ea typeface="나눔스퀘어 Bold" panose="020B0600000101010101" pitchFamily="50" charset="-127"/>
              </a:rPr>
              <a:t>10/14</a:t>
            </a:r>
            <a:endParaRPr lang="ko-KR" altLang="en-US" sz="1500" dirty="0">
              <a:ea typeface="나눔스퀘어 Bold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52DB132-CC6D-43D5-BC14-882238ED0385}"/>
              </a:ext>
            </a:extLst>
          </p:cNvPr>
          <p:cNvSpPr txBox="1"/>
          <p:nvPr/>
        </p:nvSpPr>
        <p:spPr>
          <a:xfrm>
            <a:off x="975603" y="1498260"/>
            <a:ext cx="1216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개발 계획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92593DB-98E4-4773-89BD-287310B94D3B}"/>
              </a:ext>
            </a:extLst>
          </p:cNvPr>
          <p:cNvSpPr txBox="1"/>
          <p:nvPr/>
        </p:nvSpPr>
        <p:spPr>
          <a:xfrm>
            <a:off x="4048218" y="5619565"/>
            <a:ext cx="6365290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300" b="1" dirty="0"/>
              <a:t>Data Model</a:t>
            </a:r>
            <a:r>
              <a:rPr lang="ko-KR" altLang="en-US" sz="2300" b="1" dirty="0"/>
              <a:t>을 통한 버스 도착 시간 예측</a:t>
            </a:r>
            <a:endParaRPr lang="ko-KR" altLang="en-US" sz="2300" dirty="0"/>
          </a:p>
        </p:txBody>
      </p:sp>
    </p:spTree>
    <p:extLst>
      <p:ext uri="{BB962C8B-B14F-4D97-AF65-F5344CB8AC3E}">
        <p14:creationId xmlns:p14="http://schemas.microsoft.com/office/powerpoint/2010/main" val="1641327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7" name="텍스트 상자 6"/>
          <p:cNvSpPr txBox="1"/>
          <p:nvPr/>
        </p:nvSpPr>
        <p:spPr>
          <a:xfrm>
            <a:off x="454597" y="297932"/>
            <a:ext cx="220419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3500" b="1" dirty="0">
                <a:solidFill>
                  <a:srgbClr val="4B433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hinoor Devanagari" charset="0"/>
              </a:rPr>
              <a:t>프로젝트 진행계획</a:t>
            </a:r>
            <a:endParaRPr kumimoji="1" lang="en-US" altLang="ko-KR" sz="3500" b="1" dirty="0">
              <a:solidFill>
                <a:srgbClr val="4B433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Kohinoor Devanagari" charset="0"/>
            </a:endParaRPr>
          </a:p>
        </p:txBody>
      </p:sp>
      <p:cxnSp>
        <p:nvCxnSpPr>
          <p:cNvPr id="8" name="직선 연결선[R] 7"/>
          <p:cNvCxnSpPr/>
          <p:nvPr/>
        </p:nvCxnSpPr>
        <p:spPr>
          <a:xfrm>
            <a:off x="672391" y="1467483"/>
            <a:ext cx="1822665" cy="0"/>
          </a:xfrm>
          <a:prstGeom prst="line">
            <a:avLst/>
          </a:prstGeom>
          <a:ln w="28575">
            <a:solidFill>
              <a:srgbClr val="4B433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433CA44B-4792-4FF9-8FA3-922C84F31D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3105" y="2003140"/>
            <a:ext cx="7431877" cy="3195637"/>
          </a:xfrm>
          <a:prstGeom prst="rect">
            <a:avLst/>
          </a:prstGeom>
        </p:spPr>
      </p:pic>
      <p:sp>
        <p:nvSpPr>
          <p:cNvPr id="11" name="텍스트 상자 5">
            <a:extLst>
              <a:ext uri="{FF2B5EF4-FFF2-40B4-BE49-F238E27FC236}">
                <a16:creationId xmlns:a16="http://schemas.microsoft.com/office/drawing/2014/main" id="{FB676D04-7DF3-4060-9987-8C6ABA3ECD85}"/>
              </a:ext>
            </a:extLst>
          </p:cNvPr>
          <p:cNvSpPr txBox="1"/>
          <p:nvPr/>
        </p:nvSpPr>
        <p:spPr>
          <a:xfrm>
            <a:off x="11469951" y="24732"/>
            <a:ext cx="72205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ea typeface="나눔스퀘어 Bold" panose="020B0600000101010101" pitchFamily="50" charset="-127"/>
              </a:rPr>
              <a:t>11/14</a:t>
            </a:r>
            <a:endParaRPr lang="ko-KR" altLang="en-US" sz="1500" dirty="0">
              <a:ea typeface="나눔스퀘어 Bold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6D0EC8-ECF4-437F-B020-C28AF255469E}"/>
              </a:ext>
            </a:extLst>
          </p:cNvPr>
          <p:cNvSpPr txBox="1"/>
          <p:nvPr/>
        </p:nvSpPr>
        <p:spPr>
          <a:xfrm>
            <a:off x="975603" y="1498260"/>
            <a:ext cx="1216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개발 계획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3BCA6CA-4BF9-48B6-AFB7-BEB59CF55F0E}"/>
              </a:ext>
            </a:extLst>
          </p:cNvPr>
          <p:cNvSpPr txBox="1"/>
          <p:nvPr/>
        </p:nvSpPr>
        <p:spPr>
          <a:xfrm>
            <a:off x="4048218" y="5619565"/>
            <a:ext cx="6365290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300" b="1" dirty="0"/>
              <a:t>예측 결과를 웹 브라우저를 통하여 시각화</a:t>
            </a:r>
            <a:endParaRPr lang="ko-KR" altLang="en-US" sz="2300" dirty="0"/>
          </a:p>
        </p:txBody>
      </p:sp>
    </p:spTree>
    <p:extLst>
      <p:ext uri="{BB962C8B-B14F-4D97-AF65-F5344CB8AC3E}">
        <p14:creationId xmlns:p14="http://schemas.microsoft.com/office/powerpoint/2010/main" val="4294946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22" name="텍스트 상자 6">
            <a:extLst>
              <a:ext uri="{FF2B5EF4-FFF2-40B4-BE49-F238E27FC236}">
                <a16:creationId xmlns:a16="http://schemas.microsoft.com/office/drawing/2014/main" id="{E807DD69-A749-4C7A-8809-322AD99FF927}"/>
              </a:ext>
            </a:extLst>
          </p:cNvPr>
          <p:cNvSpPr txBox="1"/>
          <p:nvPr/>
        </p:nvSpPr>
        <p:spPr>
          <a:xfrm>
            <a:off x="454597" y="297932"/>
            <a:ext cx="220419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3500" b="1" dirty="0">
                <a:solidFill>
                  <a:srgbClr val="4B433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hinoor Devanagari" charset="0"/>
              </a:rPr>
              <a:t>프로젝트 진행계획</a:t>
            </a:r>
            <a:endParaRPr kumimoji="1" lang="en-US" altLang="ko-KR" sz="3500" b="1" dirty="0">
              <a:solidFill>
                <a:srgbClr val="4B433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Kohinoor Devanagari" charset="0"/>
            </a:endParaRPr>
          </a:p>
        </p:txBody>
      </p:sp>
      <p:cxnSp>
        <p:nvCxnSpPr>
          <p:cNvPr id="23" name="직선 연결선[R] 7">
            <a:extLst>
              <a:ext uri="{FF2B5EF4-FFF2-40B4-BE49-F238E27FC236}">
                <a16:creationId xmlns:a16="http://schemas.microsoft.com/office/drawing/2014/main" id="{DC42BC59-BE00-49F4-A4E5-5D0DBD5F01C3}"/>
              </a:ext>
            </a:extLst>
          </p:cNvPr>
          <p:cNvCxnSpPr/>
          <p:nvPr/>
        </p:nvCxnSpPr>
        <p:spPr>
          <a:xfrm>
            <a:off x="672391" y="1467483"/>
            <a:ext cx="1822665" cy="0"/>
          </a:xfrm>
          <a:prstGeom prst="line">
            <a:avLst/>
          </a:prstGeom>
          <a:ln w="28575">
            <a:solidFill>
              <a:srgbClr val="4B433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25323702-899D-4F03-A941-584079AFE55D}"/>
              </a:ext>
            </a:extLst>
          </p:cNvPr>
          <p:cNvSpPr txBox="1"/>
          <p:nvPr/>
        </p:nvSpPr>
        <p:spPr>
          <a:xfrm>
            <a:off x="5589924" y="1577224"/>
            <a:ext cx="5761559" cy="5047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300" b="1" dirty="0"/>
              <a:t>최소 주 </a:t>
            </a:r>
            <a:r>
              <a:rPr lang="en-US" altLang="ko-KR" sz="2300" b="1" dirty="0"/>
              <a:t>1</a:t>
            </a:r>
            <a:r>
              <a:rPr lang="ko-KR" altLang="en-US" sz="2300" b="1" dirty="0"/>
              <a:t>회 팀 미팅</a:t>
            </a:r>
            <a:endParaRPr lang="en-US" altLang="ko-KR" sz="2300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2300" dirty="0"/>
              <a:t>각자개발 내용 공유 및 피드백</a:t>
            </a:r>
            <a:endParaRPr lang="en-US" altLang="ko-KR" sz="23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2300" dirty="0"/>
              <a:t>회의록 작성</a:t>
            </a:r>
            <a:endParaRPr lang="en-US" altLang="ko-KR" sz="2300" dirty="0"/>
          </a:p>
          <a:p>
            <a:pPr lvl="1"/>
            <a:endParaRPr lang="en-US" altLang="ko-KR" sz="230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300" b="1" dirty="0"/>
              <a:t>최소 월 </a:t>
            </a:r>
            <a:r>
              <a:rPr lang="en-US" altLang="ko-KR" sz="2300" b="1" dirty="0"/>
              <a:t>1</a:t>
            </a:r>
            <a:r>
              <a:rPr lang="ko-KR" altLang="en-US" sz="2300" b="1" dirty="0"/>
              <a:t>회 기업 미팅</a:t>
            </a:r>
            <a:endParaRPr lang="en-US" altLang="ko-KR" sz="2300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2300" dirty="0"/>
              <a:t>개발 상황 보고 및 피드백</a:t>
            </a:r>
            <a:endParaRPr lang="en-US" altLang="ko-KR" sz="23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2300" dirty="0"/>
              <a:t>업체의 요구사항 적극 반영</a:t>
            </a:r>
            <a:endParaRPr lang="en-US" altLang="ko-KR" sz="2300" dirty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230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300" b="1" dirty="0" err="1"/>
              <a:t>Github</a:t>
            </a:r>
            <a:r>
              <a:rPr lang="en-US" altLang="ko-KR" sz="2300" b="1" dirty="0"/>
              <a:t> </a:t>
            </a:r>
            <a:r>
              <a:rPr lang="ko-KR" altLang="en-US" sz="2300" b="1" dirty="0"/>
              <a:t>업로드</a:t>
            </a:r>
            <a:endParaRPr lang="en-US" altLang="ko-KR" sz="2300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2300" dirty="0" err="1"/>
              <a:t>github</a:t>
            </a:r>
            <a:r>
              <a:rPr lang="ko-KR" altLang="en-US" sz="2300" dirty="0"/>
              <a:t>를 이용한 버전 관리</a:t>
            </a:r>
            <a:endParaRPr lang="en-US" altLang="ko-KR" sz="23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2300" dirty="0"/>
              <a:t>개발 </a:t>
            </a:r>
            <a:r>
              <a:rPr lang="en-US" altLang="ko-KR" sz="2300" dirty="0"/>
              <a:t>SW </a:t>
            </a:r>
            <a:r>
              <a:rPr lang="ko-KR" altLang="en-US" sz="2300" dirty="0"/>
              <a:t>공개</a:t>
            </a:r>
            <a:endParaRPr lang="en-US" altLang="ko-KR" sz="2300" dirty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230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300" b="1" dirty="0"/>
              <a:t>학술대회 참가</a:t>
            </a:r>
            <a:endParaRPr lang="en-US" altLang="ko-KR" sz="2300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2300" dirty="0"/>
              <a:t>대학생 논문 경진대회</a:t>
            </a:r>
            <a:endParaRPr lang="en-US" altLang="ko-KR" sz="2300" dirty="0"/>
          </a:p>
        </p:txBody>
      </p:sp>
      <p:sp>
        <p:nvSpPr>
          <p:cNvPr id="25" name="텍스트 상자 5">
            <a:extLst>
              <a:ext uri="{FF2B5EF4-FFF2-40B4-BE49-F238E27FC236}">
                <a16:creationId xmlns:a16="http://schemas.microsoft.com/office/drawing/2014/main" id="{C461FA87-DD39-4112-A177-71F04BA272F9}"/>
              </a:ext>
            </a:extLst>
          </p:cNvPr>
          <p:cNvSpPr txBox="1"/>
          <p:nvPr/>
        </p:nvSpPr>
        <p:spPr>
          <a:xfrm>
            <a:off x="11469951" y="24732"/>
            <a:ext cx="72205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ea typeface="나눔스퀘어 Bold" panose="020B0600000101010101" pitchFamily="50" charset="-127"/>
              </a:rPr>
              <a:t>12/14</a:t>
            </a:r>
            <a:endParaRPr lang="ko-KR" altLang="en-US" sz="1500" dirty="0">
              <a:ea typeface="나눔스퀘어 Bold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168D2D9-708B-4AC2-8921-BA67C7CA8B31}"/>
              </a:ext>
            </a:extLst>
          </p:cNvPr>
          <p:cNvSpPr txBox="1"/>
          <p:nvPr/>
        </p:nvSpPr>
        <p:spPr>
          <a:xfrm>
            <a:off x="1162976" y="1498260"/>
            <a:ext cx="692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Todo</a:t>
            </a:r>
            <a:endParaRPr lang="ko-KR" altLang="en-US" dirty="0"/>
          </a:p>
        </p:txBody>
      </p:sp>
      <p:pic>
        <p:nvPicPr>
          <p:cNvPr id="27" name="Picture 6" descr="ê´ë ¨ ì´ë¯¸ì§">
            <a:extLst>
              <a:ext uri="{FF2B5EF4-FFF2-40B4-BE49-F238E27FC236}">
                <a16:creationId xmlns:a16="http://schemas.microsoft.com/office/drawing/2014/main" id="{786DC06F-C8A6-4D9C-B1AD-FD1D088E16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0607" y="2848677"/>
            <a:ext cx="1447454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8" descr="team meeting faviconì ëí ì´ë¯¸ì§ ê²ìê²°ê³¼">
            <a:extLst>
              <a:ext uri="{FF2B5EF4-FFF2-40B4-BE49-F238E27FC236}">
                <a16:creationId xmlns:a16="http://schemas.microsoft.com/office/drawing/2014/main" id="{9B6869FC-4964-421E-A9D5-EAF01A4633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9201" y="5621057"/>
            <a:ext cx="1261393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10" descr="team meeting faviconì ëí ì´ë¯¸ì§ ê²ìê²°ê³¼">
            <a:extLst>
              <a:ext uri="{FF2B5EF4-FFF2-40B4-BE49-F238E27FC236}">
                <a16:creationId xmlns:a16="http://schemas.microsoft.com/office/drawing/2014/main" id="{DFA82D85-6CCC-4627-9ABF-FF9C5FF338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9202" y="1462487"/>
            <a:ext cx="126386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12" descr="github blackì ëí ì´ë¯¸ì§ ê²ìê²°ê³¼">
            <a:extLst>
              <a:ext uri="{FF2B5EF4-FFF2-40B4-BE49-F238E27FC236}">
                <a16:creationId xmlns:a16="http://schemas.microsoft.com/office/drawing/2014/main" id="{3813082E-D7D2-4CF0-9220-1555BF60FD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1314" y="4234867"/>
            <a:ext cx="1261393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8625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8" name="텍스트 상자 6">
            <a:extLst>
              <a:ext uri="{FF2B5EF4-FFF2-40B4-BE49-F238E27FC236}">
                <a16:creationId xmlns:a16="http://schemas.microsoft.com/office/drawing/2014/main" id="{DEEBCD38-1D74-4C16-92FB-B566F9D308EE}"/>
              </a:ext>
            </a:extLst>
          </p:cNvPr>
          <p:cNvSpPr txBox="1"/>
          <p:nvPr/>
        </p:nvSpPr>
        <p:spPr>
          <a:xfrm>
            <a:off x="454597" y="297932"/>
            <a:ext cx="220419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3500" b="1" dirty="0">
                <a:solidFill>
                  <a:srgbClr val="4B433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hinoor Devanagari" charset="0"/>
              </a:rPr>
              <a:t>프로젝트 진행계획</a:t>
            </a:r>
            <a:endParaRPr kumimoji="1" lang="en-US" altLang="ko-KR" sz="3500" b="1" dirty="0">
              <a:solidFill>
                <a:srgbClr val="4B433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Kohinoor Devanagari" charset="0"/>
            </a:endParaRPr>
          </a:p>
        </p:txBody>
      </p:sp>
      <p:cxnSp>
        <p:nvCxnSpPr>
          <p:cNvPr id="11" name="직선 연결선[R] 7">
            <a:extLst>
              <a:ext uri="{FF2B5EF4-FFF2-40B4-BE49-F238E27FC236}">
                <a16:creationId xmlns:a16="http://schemas.microsoft.com/office/drawing/2014/main" id="{219A37D5-9C26-4586-A03F-780B2FC684C5}"/>
              </a:ext>
            </a:extLst>
          </p:cNvPr>
          <p:cNvCxnSpPr/>
          <p:nvPr/>
        </p:nvCxnSpPr>
        <p:spPr>
          <a:xfrm>
            <a:off x="672391" y="1467483"/>
            <a:ext cx="1822665" cy="0"/>
          </a:xfrm>
          <a:prstGeom prst="line">
            <a:avLst/>
          </a:prstGeom>
          <a:ln w="28575">
            <a:solidFill>
              <a:srgbClr val="4B433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72691373-7A17-4EF7-80DD-2B32C34C525C}"/>
              </a:ext>
            </a:extLst>
          </p:cNvPr>
          <p:cNvSpPr txBox="1"/>
          <p:nvPr/>
        </p:nvSpPr>
        <p:spPr>
          <a:xfrm>
            <a:off x="955281" y="1485239"/>
            <a:ext cx="1202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논문 일정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37F9B2-4CAC-4865-B7B2-057BF3110ABC}"/>
              </a:ext>
            </a:extLst>
          </p:cNvPr>
          <p:cNvSpPr txBox="1"/>
          <p:nvPr/>
        </p:nvSpPr>
        <p:spPr>
          <a:xfrm>
            <a:off x="7612426" y="1669905"/>
            <a:ext cx="347621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한국정보기술학회</a:t>
            </a:r>
            <a:endParaRPr lang="en-US" altLang="ko-KR" sz="2400" dirty="0"/>
          </a:p>
          <a:p>
            <a:endParaRPr lang="en-US" altLang="ko-KR" sz="2400" dirty="0"/>
          </a:p>
          <a:p>
            <a:r>
              <a:rPr lang="ko-KR" altLang="en-US" sz="2400" dirty="0"/>
              <a:t>논문 제출 </a:t>
            </a:r>
            <a:r>
              <a:rPr lang="en-US" altLang="ko-KR" sz="2400" dirty="0"/>
              <a:t>:</a:t>
            </a:r>
          </a:p>
          <a:p>
            <a:pPr algn="r"/>
            <a:r>
              <a:rPr lang="en-US" altLang="ko-KR" sz="2400" dirty="0"/>
              <a:t> 	5</a:t>
            </a:r>
            <a:r>
              <a:rPr lang="ko-KR" altLang="en-US" sz="2400" dirty="0"/>
              <a:t>월 </a:t>
            </a:r>
            <a:r>
              <a:rPr lang="en-US" altLang="ko-KR" sz="2400" dirty="0"/>
              <a:t>20</a:t>
            </a:r>
            <a:r>
              <a:rPr lang="ko-KR" altLang="en-US" sz="2400" dirty="0"/>
              <a:t>일</a:t>
            </a:r>
            <a:endParaRPr lang="en-US" altLang="ko-KR" sz="2400" dirty="0"/>
          </a:p>
          <a:p>
            <a:endParaRPr lang="en-US" altLang="ko-KR" sz="2400" dirty="0"/>
          </a:p>
          <a:p>
            <a:r>
              <a:rPr lang="ko-KR" altLang="en-US" sz="2400" dirty="0"/>
              <a:t>결과 발표 </a:t>
            </a:r>
            <a:r>
              <a:rPr lang="en-US" altLang="ko-KR" sz="2400" dirty="0"/>
              <a:t>:</a:t>
            </a:r>
          </a:p>
          <a:p>
            <a:pPr algn="r"/>
            <a:r>
              <a:rPr lang="en-US" altLang="ko-KR" sz="2400" dirty="0"/>
              <a:t> 	5</a:t>
            </a:r>
            <a:r>
              <a:rPr lang="ko-KR" altLang="en-US" sz="2400" dirty="0"/>
              <a:t>월 </a:t>
            </a:r>
            <a:r>
              <a:rPr lang="en-US" altLang="ko-KR" sz="2400" dirty="0"/>
              <a:t>28</a:t>
            </a:r>
            <a:r>
              <a:rPr lang="ko-KR" altLang="en-US" sz="2400" dirty="0"/>
              <a:t>일</a:t>
            </a:r>
            <a:endParaRPr lang="en-US" altLang="ko-KR" sz="2400" dirty="0"/>
          </a:p>
          <a:p>
            <a:endParaRPr lang="en-US" altLang="ko-KR" sz="2400" dirty="0"/>
          </a:p>
          <a:p>
            <a:r>
              <a:rPr lang="ko-KR" altLang="en-US" sz="2400" dirty="0"/>
              <a:t>학회 발표 </a:t>
            </a:r>
            <a:r>
              <a:rPr lang="en-US" altLang="ko-KR" sz="2400" dirty="0"/>
              <a:t>:</a:t>
            </a:r>
          </a:p>
          <a:p>
            <a:pPr algn="r"/>
            <a:r>
              <a:rPr lang="en-US" altLang="ko-KR" sz="2400" dirty="0"/>
              <a:t> 6</a:t>
            </a:r>
            <a:r>
              <a:rPr lang="ko-KR" altLang="en-US" sz="2400" dirty="0"/>
              <a:t>월 </a:t>
            </a:r>
            <a:r>
              <a:rPr lang="en-US" altLang="ko-KR" sz="2400" dirty="0"/>
              <a:t>13</a:t>
            </a:r>
            <a:r>
              <a:rPr lang="ko-KR" altLang="en-US" sz="2400" dirty="0"/>
              <a:t>일 </a:t>
            </a:r>
            <a:r>
              <a:rPr lang="en-US" altLang="ko-KR" sz="2400" dirty="0"/>
              <a:t>~  15</a:t>
            </a:r>
            <a:r>
              <a:rPr lang="ko-KR" altLang="en-US" sz="2400" dirty="0"/>
              <a:t>일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100E37F-3399-4770-A6D5-A6C3676C49D1}"/>
              </a:ext>
            </a:extLst>
          </p:cNvPr>
          <p:cNvSpPr txBox="1"/>
          <p:nvPr/>
        </p:nvSpPr>
        <p:spPr>
          <a:xfrm>
            <a:off x="3113389" y="1669905"/>
            <a:ext cx="372241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한국멀티미디어학회</a:t>
            </a:r>
            <a:endParaRPr lang="en-US" altLang="ko-KR" sz="2400" dirty="0"/>
          </a:p>
          <a:p>
            <a:endParaRPr lang="en-US" altLang="ko-KR" sz="2400" dirty="0"/>
          </a:p>
          <a:p>
            <a:r>
              <a:rPr lang="ko-KR" altLang="en-US" sz="2400" dirty="0"/>
              <a:t>논문 제출 </a:t>
            </a:r>
            <a:r>
              <a:rPr lang="en-US" altLang="ko-KR" sz="2400" dirty="0"/>
              <a:t>:</a:t>
            </a:r>
          </a:p>
          <a:p>
            <a:pPr algn="r"/>
            <a:r>
              <a:rPr lang="en-US" altLang="ko-KR" sz="2400" dirty="0"/>
              <a:t> 	4</a:t>
            </a:r>
            <a:r>
              <a:rPr lang="ko-KR" altLang="en-US" sz="2400" dirty="0"/>
              <a:t>월 </a:t>
            </a:r>
            <a:r>
              <a:rPr lang="en-US" altLang="ko-KR" sz="2400" dirty="0"/>
              <a:t>14</a:t>
            </a:r>
            <a:r>
              <a:rPr lang="ko-KR" altLang="en-US" sz="2400" dirty="0"/>
              <a:t>일</a:t>
            </a:r>
            <a:endParaRPr lang="en-US" altLang="ko-KR" sz="2400" dirty="0"/>
          </a:p>
          <a:p>
            <a:endParaRPr lang="en-US" altLang="ko-KR" sz="2400" dirty="0"/>
          </a:p>
          <a:p>
            <a:r>
              <a:rPr lang="ko-KR" altLang="en-US" sz="2400" dirty="0"/>
              <a:t>사전 등록 기간 </a:t>
            </a:r>
            <a:r>
              <a:rPr lang="en-US" altLang="ko-KR" sz="2400" dirty="0"/>
              <a:t>:</a:t>
            </a:r>
          </a:p>
          <a:p>
            <a:pPr algn="r"/>
            <a:r>
              <a:rPr lang="en-US" altLang="ko-KR" sz="2400" dirty="0"/>
              <a:t> 4</a:t>
            </a:r>
            <a:r>
              <a:rPr lang="ko-KR" altLang="en-US" sz="2400" dirty="0"/>
              <a:t>월 </a:t>
            </a:r>
            <a:r>
              <a:rPr lang="en-US" altLang="ko-KR" sz="2400" dirty="0"/>
              <a:t>22</a:t>
            </a:r>
            <a:r>
              <a:rPr lang="ko-KR" altLang="en-US" sz="2400" dirty="0"/>
              <a:t>일 </a:t>
            </a:r>
            <a:r>
              <a:rPr lang="en-US" altLang="ko-KR" sz="2400" dirty="0"/>
              <a:t>~ 5</a:t>
            </a:r>
            <a:r>
              <a:rPr lang="ko-KR" altLang="en-US" sz="2400" dirty="0"/>
              <a:t>월 </a:t>
            </a:r>
            <a:r>
              <a:rPr lang="en-US" altLang="ko-KR" sz="2400" dirty="0"/>
              <a:t>7</a:t>
            </a:r>
            <a:r>
              <a:rPr lang="ko-KR" altLang="en-US" sz="2400" dirty="0"/>
              <a:t>일</a:t>
            </a:r>
            <a:endParaRPr lang="en-US" altLang="ko-KR" sz="2400" dirty="0"/>
          </a:p>
          <a:p>
            <a:endParaRPr lang="en-US" altLang="ko-KR" sz="2400" dirty="0"/>
          </a:p>
          <a:p>
            <a:r>
              <a:rPr lang="ko-KR" altLang="en-US" sz="2400" dirty="0"/>
              <a:t>학회 발표 </a:t>
            </a:r>
            <a:r>
              <a:rPr lang="en-US" altLang="ko-KR" sz="2400" dirty="0"/>
              <a:t>:</a:t>
            </a:r>
          </a:p>
          <a:p>
            <a:pPr algn="r"/>
            <a:r>
              <a:rPr lang="en-US" altLang="ko-KR" sz="2400" dirty="0"/>
              <a:t> 	5</a:t>
            </a:r>
            <a:r>
              <a:rPr lang="ko-KR" altLang="en-US" sz="2400" dirty="0"/>
              <a:t>월 </a:t>
            </a:r>
            <a:r>
              <a:rPr lang="en-US" altLang="ko-KR" sz="2400" dirty="0"/>
              <a:t>17</a:t>
            </a:r>
            <a:r>
              <a:rPr lang="ko-KR" altLang="en-US" sz="2400" dirty="0"/>
              <a:t>일 </a:t>
            </a:r>
            <a:r>
              <a:rPr lang="en-US" altLang="ko-KR" sz="2400" dirty="0"/>
              <a:t>~ 18</a:t>
            </a:r>
            <a:r>
              <a:rPr lang="ko-KR" altLang="en-US" sz="2400" dirty="0"/>
              <a:t>일</a:t>
            </a:r>
          </a:p>
        </p:txBody>
      </p:sp>
      <p:pic>
        <p:nvPicPr>
          <p:cNvPr id="12" name="Picture 2" descr="16a0de5e49a10fef2bb5a81275b7972c_1552269">
            <a:extLst>
              <a:ext uri="{FF2B5EF4-FFF2-40B4-BE49-F238E27FC236}">
                <a16:creationId xmlns:a16="http://schemas.microsoft.com/office/drawing/2014/main" id="{29A72A8B-CB49-4657-8553-09C1FEB109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3103" y="1468501"/>
            <a:ext cx="3914857" cy="5047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텍스트 상자 5">
            <a:extLst>
              <a:ext uri="{FF2B5EF4-FFF2-40B4-BE49-F238E27FC236}">
                <a16:creationId xmlns:a16="http://schemas.microsoft.com/office/drawing/2014/main" id="{74440E12-E18B-425E-AA15-2EF93DA04C2F}"/>
              </a:ext>
            </a:extLst>
          </p:cNvPr>
          <p:cNvSpPr txBox="1"/>
          <p:nvPr/>
        </p:nvSpPr>
        <p:spPr>
          <a:xfrm>
            <a:off x="11469951" y="24732"/>
            <a:ext cx="72205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ea typeface="나눔스퀘어 Bold" panose="020B0600000101010101" pitchFamily="50" charset="-127"/>
              </a:rPr>
              <a:t>13/14</a:t>
            </a:r>
            <a:endParaRPr lang="ko-KR" altLang="en-US" sz="1500" dirty="0">
              <a:ea typeface="나눔스퀘어 Bold" panose="020B0600000101010101" pitchFamily="50" charset="-127"/>
            </a:endParaRPr>
          </a:p>
        </p:txBody>
      </p:sp>
      <p:pic>
        <p:nvPicPr>
          <p:cNvPr id="3074" name="Picture 2" descr="http://www.ki-it.or.kr:8080/sobis/resources/homepage/INS000000007/images/FI0000026098.jpg">
            <a:extLst>
              <a:ext uri="{FF2B5EF4-FFF2-40B4-BE49-F238E27FC236}">
                <a16:creationId xmlns:a16="http://schemas.microsoft.com/office/drawing/2014/main" id="{36DD8840-1ADC-4767-BABD-822849E6B6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7534" y="1467483"/>
            <a:ext cx="3914858" cy="5006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781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1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1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텍스트 상자 6">
            <a:extLst>
              <a:ext uri="{FF2B5EF4-FFF2-40B4-BE49-F238E27FC236}">
                <a16:creationId xmlns:a16="http://schemas.microsoft.com/office/drawing/2014/main" id="{55DA08A3-312A-49BC-B07F-34AD881E5D3B}"/>
              </a:ext>
            </a:extLst>
          </p:cNvPr>
          <p:cNvSpPr txBox="1"/>
          <p:nvPr/>
        </p:nvSpPr>
        <p:spPr>
          <a:xfrm>
            <a:off x="4387345" y="2156199"/>
            <a:ext cx="3140292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4400" b="1" dirty="0">
                <a:ea typeface="Kohinoor Devanagari" charset="0"/>
                <a:cs typeface="Kohinoor Devanagari" charset="0"/>
              </a:rPr>
              <a:t>Thank you</a:t>
            </a:r>
          </a:p>
          <a:p>
            <a:pPr algn="ctr"/>
            <a:endParaRPr kumimoji="1" lang="en-US" altLang="ko-KR" sz="4400" b="1" dirty="0">
              <a:ea typeface="Kohinoor Devanagari" charset="0"/>
              <a:cs typeface="Kohinoor Devanagari" charset="0"/>
            </a:endParaRPr>
          </a:p>
          <a:p>
            <a:pPr algn="ctr"/>
            <a:r>
              <a:rPr kumimoji="1" lang="en-US" altLang="ko-KR" sz="5000" b="1" dirty="0">
                <a:ea typeface="Kohinoor Devanagari" charset="0"/>
                <a:cs typeface="Kohinoor Devanagari" charset="0"/>
              </a:rPr>
              <a:t>Q</a:t>
            </a:r>
            <a:r>
              <a:rPr kumimoji="1" lang="en-US" altLang="ko-KR" sz="4400" b="1" dirty="0">
                <a:ea typeface="Kohinoor Devanagari" charset="0"/>
                <a:cs typeface="Kohinoor Devanagari" charset="0"/>
              </a:rPr>
              <a:t>&amp;</a:t>
            </a:r>
            <a:r>
              <a:rPr kumimoji="1" lang="en-US" altLang="ko-KR" sz="5000" b="1" dirty="0">
                <a:ea typeface="Kohinoor Devanagari" charset="0"/>
                <a:cs typeface="Kohinoor Devanagari" charset="0"/>
              </a:rPr>
              <a:t>A</a:t>
            </a:r>
          </a:p>
        </p:txBody>
      </p:sp>
      <p:sp>
        <p:nvSpPr>
          <p:cNvPr id="13" name="텍스트 상자 6">
            <a:extLst>
              <a:ext uri="{FF2B5EF4-FFF2-40B4-BE49-F238E27FC236}">
                <a16:creationId xmlns:a16="http://schemas.microsoft.com/office/drawing/2014/main" id="{398EF565-14AE-4122-B282-505AF139687A}"/>
              </a:ext>
            </a:extLst>
          </p:cNvPr>
          <p:cNvSpPr txBox="1"/>
          <p:nvPr/>
        </p:nvSpPr>
        <p:spPr>
          <a:xfrm>
            <a:off x="10067637" y="6086042"/>
            <a:ext cx="2022763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b="1" dirty="0">
                <a:ln w="3175">
                  <a:noFill/>
                </a:ln>
                <a:ea typeface="나눔스퀘어 ExtraBold" panose="020B0600000101010101" pitchFamily="50" charset="-127"/>
                <a:cs typeface="Noto Sans CJK KR" charset="-127"/>
              </a:rPr>
              <a:t>Team</a:t>
            </a:r>
            <a:r>
              <a:rPr kumimoji="1" lang="en-US" altLang="ko-KR" sz="3000" b="1" dirty="0">
                <a:ln w="3175">
                  <a:noFill/>
                </a:ln>
                <a:ea typeface="나눔스퀘어 ExtraBold" panose="020B0600000101010101" pitchFamily="50" charset="-127"/>
                <a:cs typeface="Noto Sans CJK KR" charset="-127"/>
              </a:rPr>
              <a:t> </a:t>
            </a:r>
            <a:r>
              <a:rPr kumimoji="1" lang="en-US" altLang="ko-KR" sz="3500" b="1" dirty="0">
                <a:ln w="3175">
                  <a:noFill/>
                </a:ln>
                <a:ea typeface="나눔스퀘어 ExtraBold" panose="020B0600000101010101" pitchFamily="50" charset="-127"/>
                <a:cs typeface="Noto Sans CJK KR" charset="-127"/>
              </a:rPr>
              <a:t>2</a:t>
            </a:r>
            <a:r>
              <a:rPr kumimoji="1" lang="ko-KR" altLang="en-US" sz="3500" b="1" dirty="0">
                <a:ln w="3175">
                  <a:noFill/>
                </a:ln>
                <a:ea typeface="나눔스퀘어 ExtraBold" panose="020B0600000101010101" pitchFamily="50" charset="-127"/>
                <a:cs typeface="Noto Sans CJK KR" charset="-127"/>
              </a:rPr>
              <a:t>조</a:t>
            </a:r>
          </a:p>
        </p:txBody>
      </p:sp>
      <p:sp>
        <p:nvSpPr>
          <p:cNvPr id="14" name="텍스트 상자 5">
            <a:extLst>
              <a:ext uri="{FF2B5EF4-FFF2-40B4-BE49-F238E27FC236}">
                <a16:creationId xmlns:a16="http://schemas.microsoft.com/office/drawing/2014/main" id="{77BBB0E4-00EE-4A5C-AB3B-6E9AAFD50D07}"/>
              </a:ext>
            </a:extLst>
          </p:cNvPr>
          <p:cNvSpPr txBox="1"/>
          <p:nvPr/>
        </p:nvSpPr>
        <p:spPr>
          <a:xfrm>
            <a:off x="11469951" y="24732"/>
            <a:ext cx="72205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ea typeface="나눔스퀘어 Bold" panose="020B0600000101010101" pitchFamily="50" charset="-127"/>
              </a:rPr>
              <a:t>14/14</a:t>
            </a:r>
            <a:endParaRPr lang="ko-KR" altLang="en-US" sz="1500" dirty="0"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37079290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상자 6"/>
          <p:cNvSpPr txBox="1"/>
          <p:nvPr/>
        </p:nvSpPr>
        <p:spPr>
          <a:xfrm>
            <a:off x="663618" y="534943"/>
            <a:ext cx="188513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5000" b="1" dirty="0">
                <a:ln w="3175">
                  <a:noFill/>
                </a:ln>
                <a:solidFill>
                  <a:srgbClr val="1C1A1A"/>
                </a:solidFill>
                <a:ea typeface="나눔스퀘어 ExtraBold" panose="020B0600000101010101" pitchFamily="50" charset="-127"/>
                <a:cs typeface="Noto Sans CJK KR" charset="-127"/>
              </a:rPr>
              <a:t>Index</a:t>
            </a:r>
            <a:endParaRPr kumimoji="1" lang="ko-KR" altLang="en-US" sz="5000" b="1" dirty="0">
              <a:ln w="3175">
                <a:noFill/>
              </a:ln>
              <a:solidFill>
                <a:srgbClr val="1C1A1A"/>
              </a:solidFill>
              <a:ea typeface="나눔스퀘어 ExtraBold" panose="020B0600000101010101" pitchFamily="50" charset="-127"/>
              <a:cs typeface="Noto Sans CJK KR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164965" y="1006967"/>
            <a:ext cx="889987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dirty="0">
                <a:ln w="15875">
                  <a:solidFill>
                    <a:srgbClr val="4B433F"/>
                  </a:solidFill>
                </a:ln>
                <a:solidFill>
                  <a:srgbClr val="4B433F"/>
                </a:solidFill>
                <a:ea typeface="나눔스퀘어 ExtraBold" panose="020B0600000101010101" pitchFamily="50" charset="-127"/>
              </a:rPr>
              <a:t>01</a:t>
            </a:r>
            <a:endParaRPr lang="ko-KR" altLang="en-US" sz="5000" dirty="0">
              <a:ln w="15875">
                <a:solidFill>
                  <a:srgbClr val="4B433F"/>
                </a:solidFill>
              </a:ln>
              <a:solidFill>
                <a:srgbClr val="4B433F"/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164965" y="2170482"/>
            <a:ext cx="889987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dirty="0">
                <a:ln w="15875">
                  <a:solidFill>
                    <a:srgbClr val="413935"/>
                  </a:solidFill>
                </a:ln>
                <a:solidFill>
                  <a:srgbClr val="413935"/>
                </a:solidFill>
                <a:ea typeface="나눔스퀘어 ExtraBold" panose="020B0600000101010101" pitchFamily="50" charset="-127"/>
              </a:rPr>
              <a:t>02</a:t>
            </a:r>
            <a:endParaRPr lang="ko-KR" altLang="en-US" sz="5000" dirty="0">
              <a:ln w="15875">
                <a:solidFill>
                  <a:srgbClr val="413935"/>
                </a:solidFill>
              </a:ln>
              <a:solidFill>
                <a:srgbClr val="413935"/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164965" y="3333998"/>
            <a:ext cx="889987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dirty="0">
                <a:ln w="15875">
                  <a:solidFill>
                    <a:srgbClr val="2A2726"/>
                  </a:solidFill>
                </a:ln>
                <a:solidFill>
                  <a:srgbClr val="2A2726"/>
                </a:solidFill>
                <a:ea typeface="나눔스퀘어 ExtraBold" panose="020B0600000101010101" pitchFamily="50" charset="-127"/>
              </a:rPr>
              <a:t>03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174295" y="1160855"/>
            <a:ext cx="199285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>
                <a:solidFill>
                  <a:srgbClr val="1D1D1D"/>
                </a:solidFill>
                <a:ea typeface="나눔스퀘어 Bold" panose="020B0600000101010101" pitchFamily="50" charset="-127"/>
              </a:rPr>
              <a:t> </a:t>
            </a:r>
            <a:r>
              <a:rPr lang="ko-KR" altLang="en-US" sz="3000" dirty="0">
                <a:solidFill>
                  <a:srgbClr val="1D1D1D"/>
                </a:solidFill>
                <a:ea typeface="나눔스퀘어 Bold" panose="020B0600000101010101" pitchFamily="50" charset="-127"/>
              </a:rPr>
              <a:t>팀원 소개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268287" y="2324370"/>
            <a:ext cx="262764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solidFill>
                  <a:srgbClr val="1D1D1D"/>
                </a:solidFill>
                <a:ea typeface="나눔스퀘어 Bold" panose="020B0600000101010101" pitchFamily="50" charset="-127"/>
              </a:rPr>
              <a:t>프로젝트 소개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268287" y="3487886"/>
            <a:ext cx="301236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solidFill>
                  <a:srgbClr val="1D1D1D"/>
                </a:solidFill>
                <a:ea typeface="나눔스퀘어 Bold" panose="020B0600000101010101" pitchFamily="50" charset="-127"/>
              </a:rPr>
              <a:t>프로젝트 구성도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164965" y="4497514"/>
            <a:ext cx="889987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dirty="0">
                <a:ln w="15875">
                  <a:solidFill>
                    <a:srgbClr val="1C1A1A"/>
                  </a:solidFill>
                </a:ln>
                <a:solidFill>
                  <a:srgbClr val="1C1A1A"/>
                </a:solidFill>
                <a:ea typeface="나눔스퀘어 ExtraBold" panose="020B0600000101010101" pitchFamily="50" charset="-127"/>
              </a:rPr>
              <a:t>04</a:t>
            </a:r>
          </a:p>
        </p:txBody>
      </p:sp>
      <p:sp>
        <p:nvSpPr>
          <p:cNvPr id="12" name="텍스트 상자 5">
            <a:extLst>
              <a:ext uri="{FF2B5EF4-FFF2-40B4-BE49-F238E27FC236}">
                <a16:creationId xmlns:a16="http://schemas.microsoft.com/office/drawing/2014/main" id="{F533D75B-806B-4B7D-BE1B-E33994136AAF}"/>
              </a:ext>
            </a:extLst>
          </p:cNvPr>
          <p:cNvSpPr txBox="1"/>
          <p:nvPr/>
        </p:nvSpPr>
        <p:spPr>
          <a:xfrm>
            <a:off x="11469951" y="24732"/>
            <a:ext cx="72205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ea typeface="나눔스퀘어 Bold" panose="020B0600000101010101" pitchFamily="50" charset="-127"/>
              </a:rPr>
              <a:t>2/14</a:t>
            </a:r>
            <a:endParaRPr lang="ko-KR" altLang="en-US" sz="1500" dirty="0">
              <a:ea typeface="나눔스퀘어 Bold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403506-C3DA-4E80-94CC-E785DCD92C44}"/>
              </a:ext>
            </a:extLst>
          </p:cNvPr>
          <p:cNvSpPr txBox="1"/>
          <p:nvPr/>
        </p:nvSpPr>
        <p:spPr>
          <a:xfrm>
            <a:off x="3164965" y="5662830"/>
            <a:ext cx="889987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dirty="0">
                <a:ln w="15875">
                  <a:solidFill>
                    <a:srgbClr val="1C1A1A"/>
                  </a:solidFill>
                </a:ln>
                <a:solidFill>
                  <a:srgbClr val="1C1A1A"/>
                </a:solidFill>
                <a:ea typeface="나눔스퀘어 ExtraBold" panose="020B0600000101010101" pitchFamily="50" charset="-127"/>
              </a:rPr>
              <a:t>05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C79AA3A-C61D-4403-BA41-952BF88F34E2}"/>
              </a:ext>
            </a:extLst>
          </p:cNvPr>
          <p:cNvSpPr txBox="1"/>
          <p:nvPr/>
        </p:nvSpPr>
        <p:spPr>
          <a:xfrm>
            <a:off x="4268287" y="5816718"/>
            <a:ext cx="105028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>
                <a:solidFill>
                  <a:srgbClr val="1D1D1D"/>
                </a:solidFill>
                <a:ea typeface="나눔스퀘어 Bold" panose="020B0600000101010101" pitchFamily="50" charset="-127"/>
              </a:rPr>
              <a:t>Q&amp;A</a:t>
            </a:r>
            <a:endParaRPr lang="ko-KR" altLang="en-US" sz="3000" dirty="0">
              <a:solidFill>
                <a:srgbClr val="1D1D1D"/>
              </a:solidFill>
              <a:ea typeface="나눔스퀘어 Bold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88FC2D7-4BE7-47EB-A0DF-7D6E0294306B}"/>
              </a:ext>
            </a:extLst>
          </p:cNvPr>
          <p:cNvSpPr txBox="1"/>
          <p:nvPr/>
        </p:nvSpPr>
        <p:spPr>
          <a:xfrm>
            <a:off x="4268287" y="4654462"/>
            <a:ext cx="339708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solidFill>
                  <a:srgbClr val="1D1D1D"/>
                </a:solidFill>
                <a:ea typeface="나눔스퀘어 Bold" panose="020B0600000101010101" pitchFamily="50" charset="-127"/>
              </a:rPr>
              <a:t>프로젝트 진행계획</a:t>
            </a:r>
          </a:p>
        </p:txBody>
      </p:sp>
    </p:spTree>
    <p:extLst>
      <p:ext uri="{BB962C8B-B14F-4D97-AF65-F5344CB8AC3E}">
        <p14:creationId xmlns:p14="http://schemas.microsoft.com/office/powerpoint/2010/main" val="2887307162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상자 5">
            <a:extLst>
              <a:ext uri="{FF2B5EF4-FFF2-40B4-BE49-F238E27FC236}">
                <a16:creationId xmlns:a16="http://schemas.microsoft.com/office/drawing/2014/main" id="{F533D75B-806B-4B7D-BE1B-E33994136AAF}"/>
              </a:ext>
            </a:extLst>
          </p:cNvPr>
          <p:cNvSpPr txBox="1"/>
          <p:nvPr/>
        </p:nvSpPr>
        <p:spPr>
          <a:xfrm>
            <a:off x="11469951" y="24732"/>
            <a:ext cx="72205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ea typeface="나눔스퀘어 Bold" panose="020B0600000101010101" pitchFamily="50" charset="-127"/>
              </a:rPr>
              <a:t>3/14</a:t>
            </a:r>
            <a:endParaRPr lang="ko-KR" altLang="en-US" sz="1500" dirty="0">
              <a:ea typeface="나눔스퀘어 Bold" panose="020B0600000101010101" pitchFamily="50" charset="-127"/>
            </a:endParaRPr>
          </a:p>
        </p:txBody>
      </p:sp>
      <p:sp>
        <p:nvSpPr>
          <p:cNvPr id="17" name="텍스트 상자 6">
            <a:extLst>
              <a:ext uri="{FF2B5EF4-FFF2-40B4-BE49-F238E27FC236}">
                <a16:creationId xmlns:a16="http://schemas.microsoft.com/office/drawing/2014/main" id="{83111D2E-22E6-4AC6-A84C-7D425EB8455A}"/>
              </a:ext>
            </a:extLst>
          </p:cNvPr>
          <p:cNvSpPr txBox="1"/>
          <p:nvPr/>
        </p:nvSpPr>
        <p:spPr>
          <a:xfrm>
            <a:off x="575761" y="871411"/>
            <a:ext cx="2108721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500" b="1" dirty="0">
                <a:solidFill>
                  <a:srgbClr val="4B433F"/>
                </a:solidFill>
                <a:ea typeface="나눔스퀘어 ExtraBold" panose="020B0600000101010101" pitchFamily="50" charset="-127"/>
                <a:cs typeface="Kohinoor Devanagari" charset="0"/>
              </a:rPr>
              <a:t>팀원소개</a:t>
            </a:r>
            <a:endParaRPr kumimoji="1" lang="en-US" altLang="ko-KR" sz="3500" b="1" dirty="0">
              <a:solidFill>
                <a:srgbClr val="4B433F"/>
              </a:solidFill>
              <a:ea typeface="나눔스퀘어 ExtraBold" panose="020B0600000101010101" pitchFamily="50" charset="-127"/>
              <a:cs typeface="Kohinoor Devanagari" charset="0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5743D045-25B6-4062-AC25-25802A76BA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5582" y="2535456"/>
            <a:ext cx="1890000" cy="252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92AB8A34-14D4-47C2-BC9F-334E8E3E13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5590" y="2535456"/>
            <a:ext cx="1890000" cy="252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8096B80-446A-49D9-A87C-9E0B3559912E}"/>
              </a:ext>
            </a:extLst>
          </p:cNvPr>
          <p:cNvSpPr txBox="1"/>
          <p:nvPr/>
        </p:nvSpPr>
        <p:spPr>
          <a:xfrm>
            <a:off x="1393547" y="5055455"/>
            <a:ext cx="208326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altLang="ko-KR" sz="2200" dirty="0">
                <a:solidFill>
                  <a:srgbClr val="1D1D1D"/>
                </a:solidFill>
                <a:ea typeface="나눔스퀘어 Bold" panose="020B0600000101010101" pitchFamily="50" charset="-127"/>
              </a:rPr>
              <a:t>Team</a:t>
            </a:r>
            <a:r>
              <a:rPr lang="ko-KR" altLang="en-US" sz="2200" dirty="0">
                <a:solidFill>
                  <a:srgbClr val="1D1D1D"/>
                </a:solidFill>
                <a:ea typeface="나눔스퀘어 Bold" panose="020B0600000101010101" pitchFamily="50" charset="-127"/>
              </a:rPr>
              <a:t> </a:t>
            </a:r>
            <a:r>
              <a:rPr lang="en-US" altLang="ko-KR" sz="2200" dirty="0">
                <a:solidFill>
                  <a:srgbClr val="1D1D1D"/>
                </a:solidFill>
                <a:ea typeface="나눔스퀘어 Bold" panose="020B0600000101010101" pitchFamily="50" charset="-127"/>
              </a:rPr>
              <a:t>leader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altLang="ko-KR" sz="2200" dirty="0">
                <a:solidFill>
                  <a:srgbClr val="1D1D1D"/>
                </a:solidFill>
                <a:ea typeface="나눔스퀘어 Bold" panose="020B0600000101010101" pitchFamily="50" charset="-127"/>
              </a:rPr>
              <a:t>Back-end</a:t>
            </a:r>
            <a:endParaRPr lang="ko-KR" altLang="en-US" sz="2200" dirty="0">
              <a:solidFill>
                <a:srgbClr val="1D1D1D"/>
              </a:solidFill>
              <a:ea typeface="나눔스퀘어 Bold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743FF4A-4B47-4133-8A32-9ED19C2F8C48}"/>
              </a:ext>
            </a:extLst>
          </p:cNvPr>
          <p:cNvSpPr txBox="1"/>
          <p:nvPr/>
        </p:nvSpPr>
        <p:spPr>
          <a:xfrm>
            <a:off x="4946748" y="5055456"/>
            <a:ext cx="204094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altLang="ko-KR" sz="2200" dirty="0" err="1">
                <a:solidFill>
                  <a:srgbClr val="1D1D1D"/>
                </a:solidFill>
                <a:ea typeface="나눔스퀘어 Bold" panose="020B0600000101010101" pitchFamily="50" charset="-127"/>
              </a:rPr>
              <a:t>Datebase</a:t>
            </a:r>
            <a:endParaRPr lang="en-US" altLang="ko-KR" sz="2200" dirty="0">
              <a:solidFill>
                <a:srgbClr val="1D1D1D"/>
              </a:solidFill>
              <a:ea typeface="나눔스퀘어 Bold" panose="020B0600000101010101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altLang="ko-KR" sz="2200" dirty="0">
                <a:solidFill>
                  <a:srgbClr val="1D1D1D"/>
                </a:solidFill>
                <a:ea typeface="나눔스퀘어 Bold" panose="020B0600000101010101" pitchFamily="50" charset="-127"/>
              </a:rPr>
              <a:t>Data Model</a:t>
            </a:r>
            <a:endParaRPr lang="ko-KR" altLang="en-US" sz="2200" dirty="0">
              <a:solidFill>
                <a:srgbClr val="1D1D1D"/>
              </a:solidFill>
              <a:ea typeface="나눔스퀘어 Bold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5458ACE-3EB5-4536-932C-C454BF18F64A}"/>
              </a:ext>
            </a:extLst>
          </p:cNvPr>
          <p:cNvSpPr txBox="1"/>
          <p:nvPr/>
        </p:nvSpPr>
        <p:spPr>
          <a:xfrm>
            <a:off x="8548841" y="5055456"/>
            <a:ext cx="212590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altLang="ko-KR" sz="2200" dirty="0">
                <a:solidFill>
                  <a:srgbClr val="1D1D1D"/>
                </a:solidFill>
                <a:ea typeface="나눔스퀘어 Bold" panose="020B0600000101010101" pitchFamily="50" charset="-127"/>
              </a:rPr>
              <a:t>Visualization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altLang="ko-KR" sz="2200" dirty="0">
                <a:solidFill>
                  <a:srgbClr val="1D1D1D"/>
                </a:solidFill>
                <a:ea typeface="나눔스퀘어 Bold" panose="020B0600000101010101" pitchFamily="50" charset="-127"/>
              </a:rPr>
              <a:t>Front-end</a:t>
            </a:r>
          </a:p>
        </p:txBody>
      </p:sp>
      <p:cxnSp>
        <p:nvCxnSpPr>
          <p:cNvPr id="29" name="직선 연결선[R] 7">
            <a:extLst>
              <a:ext uri="{FF2B5EF4-FFF2-40B4-BE49-F238E27FC236}">
                <a16:creationId xmlns:a16="http://schemas.microsoft.com/office/drawing/2014/main" id="{3FAC0B63-4ED9-43CF-A793-F7706710EF41}"/>
              </a:ext>
            </a:extLst>
          </p:cNvPr>
          <p:cNvCxnSpPr/>
          <p:nvPr/>
        </p:nvCxnSpPr>
        <p:spPr>
          <a:xfrm>
            <a:off x="672391" y="1467483"/>
            <a:ext cx="1822665" cy="0"/>
          </a:xfrm>
          <a:prstGeom prst="line">
            <a:avLst/>
          </a:prstGeom>
          <a:ln w="28575">
            <a:solidFill>
              <a:srgbClr val="4B433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그림 10" descr="사람, 실내, 하얀색, 의류이(가) 표시된 사진&#10;&#10;자동 생성된 설명">
            <a:extLst>
              <a:ext uri="{FF2B5EF4-FFF2-40B4-BE49-F238E27FC236}">
                <a16:creationId xmlns:a16="http://schemas.microsoft.com/office/drawing/2014/main" id="{17FED52A-5BE1-46FD-B0DF-F800BF5894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7256" y="2535456"/>
            <a:ext cx="1891452" cy="2520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4885159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4" grpId="0"/>
      <p:bldP spid="2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상자 5">
            <a:extLst>
              <a:ext uri="{FF2B5EF4-FFF2-40B4-BE49-F238E27FC236}">
                <a16:creationId xmlns:a16="http://schemas.microsoft.com/office/drawing/2014/main" id="{F533D75B-806B-4B7D-BE1B-E33994136AAF}"/>
              </a:ext>
            </a:extLst>
          </p:cNvPr>
          <p:cNvSpPr txBox="1"/>
          <p:nvPr/>
        </p:nvSpPr>
        <p:spPr>
          <a:xfrm>
            <a:off x="11469951" y="24732"/>
            <a:ext cx="72205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ea typeface="나눔스퀘어 Bold" panose="020B0600000101010101" pitchFamily="50" charset="-127"/>
              </a:rPr>
              <a:t>4/14</a:t>
            </a:r>
            <a:endParaRPr lang="ko-KR" altLang="en-US" sz="1500" dirty="0">
              <a:ea typeface="나눔스퀘어 Bold" panose="020B0600000101010101" pitchFamily="50" charset="-127"/>
            </a:endParaRPr>
          </a:p>
        </p:txBody>
      </p:sp>
      <p:sp>
        <p:nvSpPr>
          <p:cNvPr id="11" name="텍스트 상자 6">
            <a:extLst>
              <a:ext uri="{FF2B5EF4-FFF2-40B4-BE49-F238E27FC236}">
                <a16:creationId xmlns:a16="http://schemas.microsoft.com/office/drawing/2014/main" id="{60533803-ADA9-437C-A85C-59B25FE8A936}"/>
              </a:ext>
            </a:extLst>
          </p:cNvPr>
          <p:cNvSpPr txBox="1"/>
          <p:nvPr/>
        </p:nvSpPr>
        <p:spPr>
          <a:xfrm>
            <a:off x="454597" y="297932"/>
            <a:ext cx="220419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3500" b="1" dirty="0">
                <a:solidFill>
                  <a:srgbClr val="4B433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hinoor Devanagari" charset="0"/>
              </a:rPr>
              <a:t>프로젝트 소개</a:t>
            </a:r>
            <a:endParaRPr kumimoji="1" lang="en-US" altLang="ko-KR" sz="3500" b="1" dirty="0">
              <a:solidFill>
                <a:srgbClr val="4B433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Kohinoor Devanagari" charset="0"/>
            </a:endParaRPr>
          </a:p>
        </p:txBody>
      </p:sp>
      <p:cxnSp>
        <p:nvCxnSpPr>
          <p:cNvPr id="13" name="직선 연결선[R] 7">
            <a:extLst>
              <a:ext uri="{FF2B5EF4-FFF2-40B4-BE49-F238E27FC236}">
                <a16:creationId xmlns:a16="http://schemas.microsoft.com/office/drawing/2014/main" id="{FD093A6D-9279-42F4-A63C-50AA601ED6EF}"/>
              </a:ext>
            </a:extLst>
          </p:cNvPr>
          <p:cNvCxnSpPr/>
          <p:nvPr/>
        </p:nvCxnSpPr>
        <p:spPr>
          <a:xfrm>
            <a:off x="672391" y="1467483"/>
            <a:ext cx="1822665" cy="0"/>
          </a:xfrm>
          <a:prstGeom prst="line">
            <a:avLst/>
          </a:prstGeom>
          <a:ln w="28575">
            <a:solidFill>
              <a:srgbClr val="4B433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4" name="Picture 10" descr="ìíì½ í¬ë¡ë²ì¤ì ëí ì´ë¯¸ì§ ê²ìê²°ê³¼">
            <a:extLst>
              <a:ext uri="{FF2B5EF4-FFF2-40B4-BE49-F238E27FC236}">
                <a16:creationId xmlns:a16="http://schemas.microsoft.com/office/drawing/2014/main" id="{AEC4B4EB-FD80-48BB-9483-CDD70C35DF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8794" y="3083666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2" descr="ìíì½ í¬ë¡ë²ì¤ì ëí ì´ë¯¸ì§ ê²ìê²°ê³¼">
            <a:extLst>
              <a:ext uri="{FF2B5EF4-FFF2-40B4-BE49-F238E27FC236}">
                <a16:creationId xmlns:a16="http://schemas.microsoft.com/office/drawing/2014/main" id="{3F3D82B2-1BA7-4113-AABC-1039AE3E30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4089" y="3360538"/>
            <a:ext cx="2392615" cy="1589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6" descr="https://static.wixstatic.com/media/314f6b_9b8b322c71ad4d5d90e97cd2e1e4e24d~mv2_d_2000_1504_s_2.png/v1/fill/w_598,h_452,al_c,q_80,usm_0.66_1.00_0.01/314f6b_9b8b322c71ad4d5d90e97cd2e1e4e24d~mv2_d_2000_1504_s_2.webp">
            <a:extLst>
              <a:ext uri="{FF2B5EF4-FFF2-40B4-BE49-F238E27FC236}">
                <a16:creationId xmlns:a16="http://schemas.microsoft.com/office/drawing/2014/main" id="{21029629-F819-4EB3-85E3-F46EE6B078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4281" y="3250995"/>
            <a:ext cx="2392615" cy="1808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43D73C0-DB96-4BAD-BB07-8C5425FF2210}"/>
              </a:ext>
            </a:extLst>
          </p:cNvPr>
          <p:cNvSpPr txBox="1"/>
          <p:nvPr/>
        </p:nvSpPr>
        <p:spPr>
          <a:xfrm>
            <a:off x="2194052" y="5327640"/>
            <a:ext cx="30896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500" b="1" dirty="0"/>
              <a:t>셔틀버스 통합관리</a:t>
            </a:r>
            <a:r>
              <a:rPr lang="en-US" altLang="ko-KR" sz="1500" b="1" dirty="0"/>
              <a:t> IoT </a:t>
            </a:r>
            <a:r>
              <a:rPr lang="ko-KR" altLang="en-US" sz="1500" b="1" dirty="0"/>
              <a:t>솔루션</a:t>
            </a:r>
            <a:endParaRPr lang="en-US" altLang="ko-KR" sz="15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500" b="1" dirty="0"/>
              <a:t>셔틀버스 공유 플랫폼</a:t>
            </a:r>
            <a:endParaRPr lang="en-US" altLang="ko-KR" sz="15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500" b="1" dirty="0"/>
              <a:t>IoT </a:t>
            </a:r>
            <a:r>
              <a:rPr lang="ko-KR" altLang="en-US" sz="1500" b="1" dirty="0"/>
              <a:t>솔루션을 이용한 그 밖의 응용사례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4903745-3D1B-4ABD-A892-589B750B76EB}"/>
              </a:ext>
            </a:extLst>
          </p:cNvPr>
          <p:cNvSpPr txBox="1"/>
          <p:nvPr/>
        </p:nvSpPr>
        <p:spPr>
          <a:xfrm>
            <a:off x="5870153" y="5327640"/>
            <a:ext cx="308965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500" b="1" dirty="0"/>
              <a:t>기업형 셔틀 서비스</a:t>
            </a:r>
            <a:endParaRPr lang="en-US" altLang="ko-KR" sz="15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500" b="1" dirty="0"/>
              <a:t>공유형 셔틀버스 서비스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74D7436-2CD0-4852-917C-03A926B1B95F}"/>
              </a:ext>
            </a:extLst>
          </p:cNvPr>
          <p:cNvSpPr txBox="1"/>
          <p:nvPr/>
        </p:nvSpPr>
        <p:spPr>
          <a:xfrm>
            <a:off x="9546254" y="5327640"/>
            <a:ext cx="244064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500" b="1" dirty="0"/>
              <a:t>전세버스 임대 서비스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0E033D4-F44E-4518-891E-0B180FA973B7}"/>
              </a:ext>
            </a:extLst>
          </p:cNvPr>
          <p:cNvSpPr txBox="1"/>
          <p:nvPr/>
        </p:nvSpPr>
        <p:spPr>
          <a:xfrm>
            <a:off x="890035" y="1487495"/>
            <a:ext cx="1202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참여 기업</a:t>
            </a:r>
          </a:p>
        </p:txBody>
      </p:sp>
      <p:pic>
        <p:nvPicPr>
          <p:cNvPr id="28" name="Picture 2" descr="(ì£¼) ì¨ì í¬ë¡ë²ì¤ì ëí ì´ë¯¸ì§ ê²ìê²°ê³¼">
            <a:extLst>
              <a:ext uri="{FF2B5EF4-FFF2-40B4-BE49-F238E27FC236}">
                <a16:creationId xmlns:a16="http://schemas.microsoft.com/office/drawing/2014/main" id="{45CC76C3-D064-4570-A797-3E9073F8F4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9418" y="1467482"/>
            <a:ext cx="1801955" cy="734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E765E274-2955-4257-9860-584BE355F451}"/>
              </a:ext>
            </a:extLst>
          </p:cNvPr>
          <p:cNvSpPr txBox="1"/>
          <p:nvPr/>
        </p:nvSpPr>
        <p:spPr>
          <a:xfrm>
            <a:off x="6708981" y="2273491"/>
            <a:ext cx="12028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㈜ </a:t>
            </a:r>
            <a:r>
              <a:rPr lang="ko-KR" altLang="en-US" sz="2000" b="1" dirty="0" err="1"/>
              <a:t>씨엘</a:t>
            </a:r>
            <a:endParaRPr lang="ko-KR" altLang="en-US" sz="2000" b="1" dirty="0"/>
          </a:p>
        </p:txBody>
      </p:sp>
      <p:cxnSp>
        <p:nvCxnSpPr>
          <p:cNvPr id="31" name="직선 연결선[R] 7">
            <a:extLst>
              <a:ext uri="{FF2B5EF4-FFF2-40B4-BE49-F238E27FC236}">
                <a16:creationId xmlns:a16="http://schemas.microsoft.com/office/drawing/2014/main" id="{8B9AB139-28A8-4990-988E-32D30384DDD7}"/>
              </a:ext>
            </a:extLst>
          </p:cNvPr>
          <p:cNvCxnSpPr>
            <a:cxnSpLocks/>
          </p:cNvCxnSpPr>
          <p:nvPr/>
        </p:nvCxnSpPr>
        <p:spPr>
          <a:xfrm>
            <a:off x="5398893" y="3250995"/>
            <a:ext cx="0" cy="1432674"/>
          </a:xfrm>
          <a:prstGeom prst="line">
            <a:avLst/>
          </a:prstGeom>
          <a:ln w="28575">
            <a:solidFill>
              <a:srgbClr val="4B433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직선 연결선[R] 7">
            <a:extLst>
              <a:ext uri="{FF2B5EF4-FFF2-40B4-BE49-F238E27FC236}">
                <a16:creationId xmlns:a16="http://schemas.microsoft.com/office/drawing/2014/main" id="{B85BBF6A-F723-43D1-9DFB-E6CC61F1BAEF}"/>
              </a:ext>
            </a:extLst>
          </p:cNvPr>
          <p:cNvCxnSpPr>
            <a:cxnSpLocks/>
          </p:cNvCxnSpPr>
          <p:nvPr/>
        </p:nvCxnSpPr>
        <p:spPr>
          <a:xfrm>
            <a:off x="9068099" y="3250995"/>
            <a:ext cx="0" cy="1432674"/>
          </a:xfrm>
          <a:prstGeom prst="line">
            <a:avLst/>
          </a:prstGeom>
          <a:ln w="28575">
            <a:solidFill>
              <a:srgbClr val="4B433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289295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6" dur="2000" fill="hold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1F1F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build="allAtOnce"/>
      <p:bldP spid="23" grpId="0"/>
      <p:bldP spid="26" grpId="0"/>
      <p:bldP spid="3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EECBEEC-A849-40BD-AC6C-EE84A5A085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7447" y="1467483"/>
            <a:ext cx="8010953" cy="4781175"/>
          </a:xfrm>
          <a:prstGeom prst="rect">
            <a:avLst/>
          </a:prstGeom>
        </p:spPr>
      </p:pic>
      <p:sp>
        <p:nvSpPr>
          <p:cNvPr id="11" name="텍스트 상자 6">
            <a:extLst>
              <a:ext uri="{FF2B5EF4-FFF2-40B4-BE49-F238E27FC236}">
                <a16:creationId xmlns:a16="http://schemas.microsoft.com/office/drawing/2014/main" id="{D1F6A596-AAD3-43EF-A494-F896A8594800}"/>
              </a:ext>
            </a:extLst>
          </p:cNvPr>
          <p:cNvSpPr txBox="1"/>
          <p:nvPr/>
        </p:nvSpPr>
        <p:spPr>
          <a:xfrm>
            <a:off x="454597" y="297932"/>
            <a:ext cx="220419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3500" b="1" dirty="0">
                <a:solidFill>
                  <a:srgbClr val="4B433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hinoor Devanagari" charset="0"/>
              </a:rPr>
              <a:t>프로젝트 소개</a:t>
            </a:r>
            <a:endParaRPr kumimoji="1" lang="en-US" altLang="ko-KR" sz="3500" b="1" dirty="0">
              <a:solidFill>
                <a:srgbClr val="4B433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Kohinoor Devanagari" charset="0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24821742-E29B-4FB8-9954-45FD546F0F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6647" y="1487458"/>
            <a:ext cx="2362875" cy="2189981"/>
          </a:xfrm>
          <a:prstGeom prst="rect">
            <a:avLst/>
          </a:prstGeom>
        </p:spPr>
      </p:pic>
      <p:cxnSp>
        <p:nvCxnSpPr>
          <p:cNvPr id="12" name="직선 연결선[R] 7">
            <a:extLst>
              <a:ext uri="{FF2B5EF4-FFF2-40B4-BE49-F238E27FC236}">
                <a16:creationId xmlns:a16="http://schemas.microsoft.com/office/drawing/2014/main" id="{0B5B2DDF-007F-4519-AEC3-03BA894CD0A4}"/>
              </a:ext>
            </a:extLst>
          </p:cNvPr>
          <p:cNvCxnSpPr/>
          <p:nvPr/>
        </p:nvCxnSpPr>
        <p:spPr>
          <a:xfrm>
            <a:off x="672391" y="1467483"/>
            <a:ext cx="1822665" cy="0"/>
          </a:xfrm>
          <a:prstGeom prst="line">
            <a:avLst/>
          </a:prstGeom>
          <a:ln w="28575">
            <a:solidFill>
              <a:srgbClr val="4B433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228CDC03-9142-4249-B84C-EE33F9C6EAF4}"/>
              </a:ext>
            </a:extLst>
          </p:cNvPr>
          <p:cNvSpPr/>
          <p:nvPr/>
        </p:nvSpPr>
        <p:spPr>
          <a:xfrm>
            <a:off x="8620217" y="1331650"/>
            <a:ext cx="2627791" cy="249462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C4AC6D2-379E-4340-98D6-67AA335A0A83}"/>
              </a:ext>
            </a:extLst>
          </p:cNvPr>
          <p:cNvSpPr txBox="1"/>
          <p:nvPr/>
        </p:nvSpPr>
        <p:spPr>
          <a:xfrm>
            <a:off x="1209164" y="1478771"/>
            <a:ext cx="675862" cy="369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과제</a:t>
            </a:r>
            <a:endParaRPr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D476E6E-3EF8-478F-8329-51D36C0A96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110" y="2129858"/>
            <a:ext cx="3669704" cy="3401188"/>
          </a:xfrm>
          <a:prstGeom prst="rect">
            <a:avLst/>
          </a:prstGeom>
        </p:spPr>
      </p:pic>
      <p:sp>
        <p:nvSpPr>
          <p:cNvPr id="18" name="텍스트 상자 5">
            <a:extLst>
              <a:ext uri="{FF2B5EF4-FFF2-40B4-BE49-F238E27FC236}">
                <a16:creationId xmlns:a16="http://schemas.microsoft.com/office/drawing/2014/main" id="{E39A0F4A-AA8F-44E0-858C-63750BC1165F}"/>
              </a:ext>
            </a:extLst>
          </p:cNvPr>
          <p:cNvSpPr txBox="1"/>
          <p:nvPr/>
        </p:nvSpPr>
        <p:spPr>
          <a:xfrm>
            <a:off x="11469951" y="24732"/>
            <a:ext cx="72205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ea typeface="나눔스퀘어 Bold" panose="020B0600000101010101" pitchFamily="50" charset="-127"/>
              </a:rPr>
              <a:t>5/14</a:t>
            </a:r>
            <a:endParaRPr lang="ko-KR" altLang="en-US" sz="1500" dirty="0">
              <a:ea typeface="나눔스퀘어 Bold" panose="020B060000010101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838279D-BD9A-4226-ADBC-72A747DA6811}"/>
              </a:ext>
            </a:extLst>
          </p:cNvPr>
          <p:cNvSpPr/>
          <p:nvPr/>
        </p:nvSpPr>
        <p:spPr>
          <a:xfrm>
            <a:off x="633924" y="4305669"/>
            <a:ext cx="3494193" cy="83598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82F3B308-8FB2-4811-BDF4-AD22835225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9621" y="1764184"/>
            <a:ext cx="6498455" cy="409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765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9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1.11111E-6 L -0.60833 0.20092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0417" y="100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1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243C0C10-DAB2-447C-BDB7-6C8A196BC780}"/>
              </a:ext>
            </a:extLst>
          </p:cNvPr>
          <p:cNvSpPr/>
          <p:nvPr/>
        </p:nvSpPr>
        <p:spPr>
          <a:xfrm>
            <a:off x="2966716" y="1597981"/>
            <a:ext cx="8859499" cy="501588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텍스트 상자 6">
            <a:extLst>
              <a:ext uri="{FF2B5EF4-FFF2-40B4-BE49-F238E27FC236}">
                <a16:creationId xmlns:a16="http://schemas.microsoft.com/office/drawing/2014/main" id="{D1F6A596-AAD3-43EF-A494-F896A8594800}"/>
              </a:ext>
            </a:extLst>
          </p:cNvPr>
          <p:cNvSpPr txBox="1"/>
          <p:nvPr/>
        </p:nvSpPr>
        <p:spPr>
          <a:xfrm>
            <a:off x="454597" y="297932"/>
            <a:ext cx="220419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3500" b="1" dirty="0">
                <a:solidFill>
                  <a:srgbClr val="4B433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hinoor Devanagari" charset="0"/>
              </a:rPr>
              <a:t>프로젝트 소개</a:t>
            </a:r>
            <a:endParaRPr kumimoji="1" lang="en-US" altLang="ko-KR" sz="3500" b="1" dirty="0">
              <a:solidFill>
                <a:srgbClr val="4B433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Kohinoor Devanagari" charset="0"/>
            </a:endParaRPr>
          </a:p>
        </p:txBody>
      </p:sp>
      <p:cxnSp>
        <p:nvCxnSpPr>
          <p:cNvPr id="12" name="직선 연결선[R] 7">
            <a:extLst>
              <a:ext uri="{FF2B5EF4-FFF2-40B4-BE49-F238E27FC236}">
                <a16:creationId xmlns:a16="http://schemas.microsoft.com/office/drawing/2014/main" id="{0B5B2DDF-007F-4519-AEC3-03BA894CD0A4}"/>
              </a:ext>
            </a:extLst>
          </p:cNvPr>
          <p:cNvCxnSpPr/>
          <p:nvPr/>
        </p:nvCxnSpPr>
        <p:spPr>
          <a:xfrm>
            <a:off x="672391" y="1467483"/>
            <a:ext cx="1822665" cy="0"/>
          </a:xfrm>
          <a:prstGeom prst="line">
            <a:avLst/>
          </a:prstGeom>
          <a:ln w="28575">
            <a:solidFill>
              <a:srgbClr val="4B433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30" name="Picture 6" descr="bus faviconì ëí ì´ë¯¸ì§ ê²ìê²°ê³¼">
            <a:extLst>
              <a:ext uri="{FF2B5EF4-FFF2-40B4-BE49-F238E27FC236}">
                <a16:creationId xmlns:a16="http://schemas.microsoft.com/office/drawing/2014/main" id="{C073221F-5BE9-4E8F-BDBE-3A6E4AAFAF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6724" y="381026"/>
            <a:ext cx="1195038" cy="1195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bus faviconì ëí ì´ë¯¸ì§ ê²ìê²°ê³¼">
            <a:extLst>
              <a:ext uri="{FF2B5EF4-FFF2-40B4-BE49-F238E27FC236}">
                <a16:creationId xmlns:a16="http://schemas.microsoft.com/office/drawing/2014/main" id="{3CACFEC3-F4D5-4AE9-81B3-D631EEAEC0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1037" y="861924"/>
            <a:ext cx="2109525" cy="2041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ìíì½ í¬ë¡ë²ì¤ì ëí ì´ë¯¸ì§ ê²ìê²°ê³¼">
            <a:extLst>
              <a:ext uri="{FF2B5EF4-FFF2-40B4-BE49-F238E27FC236}">
                <a16:creationId xmlns:a16="http://schemas.microsoft.com/office/drawing/2014/main" id="{A7E7121A-A303-491F-B77F-171A8BF62C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45500" y="1801986"/>
            <a:ext cx="579897" cy="579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ìíì½ í¬ë¡ë²ì¤ì ëí ì´ë¯¸ì§ ê²ìê²°ê³¼">
            <a:extLst>
              <a:ext uri="{FF2B5EF4-FFF2-40B4-BE49-F238E27FC236}">
                <a16:creationId xmlns:a16="http://schemas.microsoft.com/office/drawing/2014/main" id="{20466E64-3B4D-4E62-B97D-001843347F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7574" y="2128376"/>
            <a:ext cx="368405" cy="368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passenger faviconì ëí ì´ë¯¸ì§ ê²ìê²°ê³¼">
            <a:extLst>
              <a:ext uri="{FF2B5EF4-FFF2-40B4-BE49-F238E27FC236}">
                <a16:creationId xmlns:a16="http://schemas.microsoft.com/office/drawing/2014/main" id="{23B96CF2-EA14-4F33-810B-1D1A88AB27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8305" y="879167"/>
            <a:ext cx="412946" cy="536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텍스트 상자 5">
            <a:extLst>
              <a:ext uri="{FF2B5EF4-FFF2-40B4-BE49-F238E27FC236}">
                <a16:creationId xmlns:a16="http://schemas.microsoft.com/office/drawing/2014/main" id="{DD06B621-B87E-475E-9A75-4819642B3D6C}"/>
              </a:ext>
            </a:extLst>
          </p:cNvPr>
          <p:cNvSpPr txBox="1"/>
          <p:nvPr/>
        </p:nvSpPr>
        <p:spPr>
          <a:xfrm>
            <a:off x="11469951" y="24732"/>
            <a:ext cx="72205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ea typeface="나눔스퀘어 Bold" panose="020B0600000101010101" pitchFamily="50" charset="-127"/>
              </a:rPr>
              <a:t>6/14</a:t>
            </a:r>
            <a:endParaRPr lang="ko-KR" altLang="en-US" sz="1500" dirty="0">
              <a:ea typeface="나눔스퀘어 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B435A64-B1EE-4FE4-8248-4B5F427B1DDD}"/>
              </a:ext>
            </a:extLst>
          </p:cNvPr>
          <p:cNvSpPr txBox="1"/>
          <p:nvPr/>
        </p:nvSpPr>
        <p:spPr>
          <a:xfrm>
            <a:off x="365785" y="1483083"/>
            <a:ext cx="2600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도착 예정 시간 서비스</a:t>
            </a:r>
          </a:p>
        </p:txBody>
      </p:sp>
      <p:pic>
        <p:nvPicPr>
          <p:cNvPr id="2" name="Picture 6" descr="blue man passenger iconì ëí ì´ë¯¸ì§ ê²ìê²°ê³¼">
            <a:extLst>
              <a:ext uri="{FF2B5EF4-FFF2-40B4-BE49-F238E27FC236}">
                <a16:creationId xmlns:a16="http://schemas.microsoft.com/office/drawing/2014/main" id="{7724993F-61D6-4846-9279-69D52FACD3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8908" y="2225895"/>
            <a:ext cx="433577" cy="599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692A586-EACD-4413-8A91-9CBFB37CB600}"/>
              </a:ext>
            </a:extLst>
          </p:cNvPr>
          <p:cNvSpPr txBox="1"/>
          <p:nvPr/>
        </p:nvSpPr>
        <p:spPr>
          <a:xfrm>
            <a:off x="3737488" y="2503566"/>
            <a:ext cx="750163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200" b="1" dirty="0">
                <a:solidFill>
                  <a:srgbClr val="FF0000"/>
                </a:solidFill>
              </a:rPr>
              <a:t>셔틀버스</a:t>
            </a:r>
            <a:r>
              <a:rPr lang="ko-KR" altLang="en-US" dirty="0"/>
              <a:t>도</a:t>
            </a:r>
            <a:endParaRPr lang="en-US" altLang="ko-KR" dirty="0"/>
          </a:p>
          <a:p>
            <a:r>
              <a:rPr lang="ko-KR" altLang="en-US" dirty="0"/>
              <a:t>시내버스처럼 </a:t>
            </a:r>
            <a:r>
              <a:rPr lang="ko-KR" altLang="en-US" sz="2800" dirty="0"/>
              <a:t>언제</a:t>
            </a:r>
            <a:r>
              <a:rPr lang="ko-KR" altLang="en-US" dirty="0"/>
              <a:t> 오는 지 알 수 있다면</a:t>
            </a:r>
            <a:r>
              <a:rPr lang="en-US" altLang="ko-KR" dirty="0"/>
              <a:t>?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300" b="1" dirty="0"/>
              <a:t>폭우</a:t>
            </a:r>
            <a:r>
              <a:rPr lang="en-US" altLang="ko-KR" sz="2300" b="1" dirty="0"/>
              <a:t>, </a:t>
            </a:r>
            <a:r>
              <a:rPr lang="ko-KR" altLang="en-US" sz="2300" b="1" dirty="0"/>
              <a:t>강설 </a:t>
            </a:r>
            <a:r>
              <a:rPr lang="ko-KR" altLang="en-US" dirty="0"/>
              <a:t>등 으로 인한 정체 상황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300" b="1" dirty="0"/>
              <a:t>요일</a:t>
            </a:r>
            <a:r>
              <a:rPr lang="ko-KR" altLang="en-US" dirty="0"/>
              <a:t>에 따른 교통 상황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300" b="1" dirty="0"/>
              <a:t>시간대</a:t>
            </a:r>
            <a:r>
              <a:rPr lang="ko-KR" altLang="en-US" dirty="0"/>
              <a:t>에 따른 교통 상황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300" b="1" dirty="0"/>
              <a:t>유고정보</a:t>
            </a:r>
            <a:r>
              <a:rPr lang="ko-KR" altLang="en-US" dirty="0"/>
              <a:t>에 따른 도로 통제 상황</a:t>
            </a:r>
          </a:p>
        </p:txBody>
      </p:sp>
    </p:spTree>
    <p:extLst>
      <p:ext uri="{BB962C8B-B14F-4D97-AF65-F5344CB8AC3E}">
        <p14:creationId xmlns:p14="http://schemas.microsoft.com/office/powerpoint/2010/main" val="1955953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텍스트 상자 6">
            <a:extLst>
              <a:ext uri="{FF2B5EF4-FFF2-40B4-BE49-F238E27FC236}">
                <a16:creationId xmlns:a16="http://schemas.microsoft.com/office/drawing/2014/main" id="{B71E618C-98FC-4DAE-A5BC-62D462ED2C14}"/>
              </a:ext>
            </a:extLst>
          </p:cNvPr>
          <p:cNvSpPr txBox="1"/>
          <p:nvPr/>
        </p:nvSpPr>
        <p:spPr>
          <a:xfrm>
            <a:off x="454597" y="297932"/>
            <a:ext cx="220419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3500" b="1" dirty="0">
                <a:solidFill>
                  <a:srgbClr val="4B433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hinoor Devanagari" charset="0"/>
              </a:rPr>
              <a:t>프로젝트 구성도</a:t>
            </a:r>
            <a:endParaRPr kumimoji="1" lang="en-US" altLang="ko-KR" sz="3500" b="1" dirty="0">
              <a:solidFill>
                <a:srgbClr val="4B433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Kohinoor Devanagari" charset="0"/>
            </a:endParaRPr>
          </a:p>
        </p:txBody>
      </p:sp>
      <p:cxnSp>
        <p:nvCxnSpPr>
          <p:cNvPr id="13" name="직선 연결선[R] 7">
            <a:extLst>
              <a:ext uri="{FF2B5EF4-FFF2-40B4-BE49-F238E27FC236}">
                <a16:creationId xmlns:a16="http://schemas.microsoft.com/office/drawing/2014/main" id="{007C05C7-2FDA-462E-9FDB-A5EA7B068164}"/>
              </a:ext>
            </a:extLst>
          </p:cNvPr>
          <p:cNvCxnSpPr/>
          <p:nvPr/>
        </p:nvCxnSpPr>
        <p:spPr>
          <a:xfrm>
            <a:off x="672391" y="1467483"/>
            <a:ext cx="1822665" cy="0"/>
          </a:xfrm>
          <a:prstGeom prst="line">
            <a:avLst/>
          </a:prstGeom>
          <a:ln w="28575">
            <a:solidFill>
              <a:srgbClr val="4B433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4" name="그림 13">
            <a:extLst>
              <a:ext uri="{FF2B5EF4-FFF2-40B4-BE49-F238E27FC236}">
                <a16:creationId xmlns:a16="http://schemas.microsoft.com/office/drawing/2014/main" id="{B1739238-1BD6-472D-AC7E-49A2F394A1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6715" y="1483082"/>
            <a:ext cx="8503235" cy="4988913"/>
          </a:xfrm>
          <a:prstGeom prst="rect">
            <a:avLst/>
          </a:prstGeom>
        </p:spPr>
      </p:pic>
      <p:sp>
        <p:nvSpPr>
          <p:cNvPr id="15" name="텍스트 상자 5">
            <a:extLst>
              <a:ext uri="{FF2B5EF4-FFF2-40B4-BE49-F238E27FC236}">
                <a16:creationId xmlns:a16="http://schemas.microsoft.com/office/drawing/2014/main" id="{BB95A115-8D3D-4074-9F7F-BE2194E66324}"/>
              </a:ext>
            </a:extLst>
          </p:cNvPr>
          <p:cNvSpPr txBox="1"/>
          <p:nvPr/>
        </p:nvSpPr>
        <p:spPr>
          <a:xfrm>
            <a:off x="11469951" y="24732"/>
            <a:ext cx="72205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ea typeface="나눔스퀘어 Bold" panose="020B0600000101010101" pitchFamily="50" charset="-127"/>
              </a:rPr>
              <a:t>7/14</a:t>
            </a:r>
            <a:endParaRPr lang="ko-KR" altLang="en-US" sz="1500" dirty="0">
              <a:ea typeface="나눔스퀘어 Bold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1E422A3-0528-4ECB-B2D3-B235EA5B7A41}"/>
              </a:ext>
            </a:extLst>
          </p:cNvPr>
          <p:cNvSpPr txBox="1"/>
          <p:nvPr/>
        </p:nvSpPr>
        <p:spPr>
          <a:xfrm>
            <a:off x="365785" y="1483083"/>
            <a:ext cx="2600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도착 예정 시간 서비스</a:t>
            </a:r>
          </a:p>
        </p:txBody>
      </p:sp>
    </p:spTree>
    <p:extLst>
      <p:ext uri="{BB962C8B-B14F-4D97-AF65-F5344CB8AC3E}">
        <p14:creationId xmlns:p14="http://schemas.microsoft.com/office/powerpoint/2010/main" val="1501534849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1" name="텍스트 상자 6">
            <a:extLst>
              <a:ext uri="{FF2B5EF4-FFF2-40B4-BE49-F238E27FC236}">
                <a16:creationId xmlns:a16="http://schemas.microsoft.com/office/drawing/2014/main" id="{D1F6A596-AAD3-43EF-A494-F896A8594800}"/>
              </a:ext>
            </a:extLst>
          </p:cNvPr>
          <p:cNvSpPr txBox="1"/>
          <p:nvPr/>
        </p:nvSpPr>
        <p:spPr>
          <a:xfrm>
            <a:off x="454597" y="297932"/>
            <a:ext cx="220419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3500" b="1" dirty="0">
                <a:solidFill>
                  <a:srgbClr val="4B433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hinoor Devanagari" charset="0"/>
              </a:rPr>
              <a:t>프로젝트 구성도</a:t>
            </a:r>
            <a:endParaRPr kumimoji="1" lang="en-US" altLang="ko-KR" sz="3500" b="1" dirty="0">
              <a:solidFill>
                <a:srgbClr val="4B433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Kohinoor Devanagari" charset="0"/>
            </a:endParaRPr>
          </a:p>
        </p:txBody>
      </p:sp>
      <p:cxnSp>
        <p:nvCxnSpPr>
          <p:cNvPr id="12" name="직선 연결선[R] 7">
            <a:extLst>
              <a:ext uri="{FF2B5EF4-FFF2-40B4-BE49-F238E27FC236}">
                <a16:creationId xmlns:a16="http://schemas.microsoft.com/office/drawing/2014/main" id="{0B5B2DDF-007F-4519-AEC3-03BA894CD0A4}"/>
              </a:ext>
            </a:extLst>
          </p:cNvPr>
          <p:cNvCxnSpPr/>
          <p:nvPr/>
        </p:nvCxnSpPr>
        <p:spPr>
          <a:xfrm>
            <a:off x="672391" y="1467483"/>
            <a:ext cx="1822665" cy="0"/>
          </a:xfrm>
          <a:prstGeom prst="line">
            <a:avLst/>
          </a:prstGeom>
          <a:ln w="28575">
            <a:solidFill>
              <a:srgbClr val="4B433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텍스트 상자 5">
            <a:extLst>
              <a:ext uri="{FF2B5EF4-FFF2-40B4-BE49-F238E27FC236}">
                <a16:creationId xmlns:a16="http://schemas.microsoft.com/office/drawing/2014/main" id="{1936BE1A-9F99-47BC-9778-7928390167C6}"/>
              </a:ext>
            </a:extLst>
          </p:cNvPr>
          <p:cNvSpPr txBox="1"/>
          <p:nvPr/>
        </p:nvSpPr>
        <p:spPr>
          <a:xfrm>
            <a:off x="11469951" y="24732"/>
            <a:ext cx="72205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ea typeface="나눔스퀘어 Bold" panose="020B0600000101010101" pitchFamily="50" charset="-127"/>
              </a:rPr>
              <a:t>8/14</a:t>
            </a:r>
            <a:endParaRPr lang="ko-KR" altLang="en-US" sz="1500" dirty="0">
              <a:ea typeface="나눔스퀘어 Bold" panose="020B0600000101010101" pitchFamily="50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47B3972A-5DDB-489F-93D8-3279B79924D4}"/>
              </a:ext>
            </a:extLst>
          </p:cNvPr>
          <p:cNvGrpSpPr/>
          <p:nvPr/>
        </p:nvGrpSpPr>
        <p:grpSpPr>
          <a:xfrm>
            <a:off x="3125821" y="1467483"/>
            <a:ext cx="8188284" cy="5072634"/>
            <a:chOff x="2651352" y="1869699"/>
            <a:chExt cx="6504221" cy="4563284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E030166F-7913-4CD1-8D0C-C045300607B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51352" y="2910775"/>
              <a:ext cx="4687672" cy="2050079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A4C6B070-E976-4B17-8B1E-C6C1276520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79705" y="5219031"/>
              <a:ext cx="959808" cy="1185115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CE7A61A5-5C0A-4A23-8AC9-8F251552C65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13863" y="1869699"/>
              <a:ext cx="698527" cy="916695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5CFE441C-8E15-467B-8165-1E5E98C5825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202993" y="5190190"/>
              <a:ext cx="952580" cy="1242793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274A2FE1-B51D-4909-A3C0-E203DAAFB31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5400000">
              <a:off x="6716041" y="2904331"/>
              <a:ext cx="497355" cy="248678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2FCA3B31-B00E-4073-A439-322F7743AD7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5400000">
              <a:off x="6744101" y="4801477"/>
              <a:ext cx="497354" cy="248677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76577371-4D73-4EA8-83DF-181C0191206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496721" y="5599167"/>
              <a:ext cx="649063" cy="324532"/>
            </a:xfrm>
            <a:prstGeom prst="rect">
              <a:avLst/>
            </a:prstGeom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577810F3-86F4-44CC-A17C-7123C283A2CF}"/>
              </a:ext>
            </a:extLst>
          </p:cNvPr>
          <p:cNvSpPr txBox="1"/>
          <p:nvPr/>
        </p:nvSpPr>
        <p:spPr>
          <a:xfrm>
            <a:off x="365785" y="1483083"/>
            <a:ext cx="2600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도착 예정 시간 서비스</a:t>
            </a:r>
          </a:p>
        </p:txBody>
      </p:sp>
    </p:spTree>
    <p:extLst>
      <p:ext uri="{BB962C8B-B14F-4D97-AF65-F5344CB8AC3E}">
        <p14:creationId xmlns:p14="http://schemas.microsoft.com/office/powerpoint/2010/main" val="1924756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텍스트 상자 6">
            <a:extLst>
              <a:ext uri="{FF2B5EF4-FFF2-40B4-BE49-F238E27FC236}">
                <a16:creationId xmlns:a16="http://schemas.microsoft.com/office/drawing/2014/main" id="{284BA580-99D9-4508-89A9-BF1E095F2013}"/>
              </a:ext>
            </a:extLst>
          </p:cNvPr>
          <p:cNvSpPr txBox="1"/>
          <p:nvPr/>
        </p:nvSpPr>
        <p:spPr>
          <a:xfrm>
            <a:off x="454597" y="297932"/>
            <a:ext cx="220419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3500" b="1" dirty="0">
                <a:solidFill>
                  <a:srgbClr val="4B433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hinoor Devanagari" charset="0"/>
              </a:rPr>
              <a:t>프로젝트 진행계획</a:t>
            </a:r>
            <a:endParaRPr kumimoji="1" lang="en-US" altLang="ko-KR" sz="3500" b="1" dirty="0">
              <a:solidFill>
                <a:srgbClr val="4B433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Kohinoor Devanagari" charset="0"/>
            </a:endParaRPr>
          </a:p>
        </p:txBody>
      </p:sp>
      <p:cxnSp>
        <p:nvCxnSpPr>
          <p:cNvPr id="20" name="직선 연결선[R] 7">
            <a:extLst>
              <a:ext uri="{FF2B5EF4-FFF2-40B4-BE49-F238E27FC236}">
                <a16:creationId xmlns:a16="http://schemas.microsoft.com/office/drawing/2014/main" id="{AE0BD086-A8FF-402F-AC79-A2A086525A06}"/>
              </a:ext>
            </a:extLst>
          </p:cNvPr>
          <p:cNvCxnSpPr/>
          <p:nvPr/>
        </p:nvCxnSpPr>
        <p:spPr>
          <a:xfrm>
            <a:off x="672391" y="1467483"/>
            <a:ext cx="1822665" cy="0"/>
          </a:xfrm>
          <a:prstGeom prst="line">
            <a:avLst/>
          </a:prstGeom>
          <a:ln w="28575">
            <a:solidFill>
              <a:srgbClr val="4B433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텍스트 상자 5">
            <a:extLst>
              <a:ext uri="{FF2B5EF4-FFF2-40B4-BE49-F238E27FC236}">
                <a16:creationId xmlns:a16="http://schemas.microsoft.com/office/drawing/2014/main" id="{13CF5F18-959A-4BAF-8CB7-E637E86E32A4}"/>
              </a:ext>
            </a:extLst>
          </p:cNvPr>
          <p:cNvSpPr txBox="1"/>
          <p:nvPr/>
        </p:nvSpPr>
        <p:spPr>
          <a:xfrm>
            <a:off x="11469951" y="24732"/>
            <a:ext cx="72205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ea typeface="나눔스퀘어 Bold" panose="020B0600000101010101" pitchFamily="50" charset="-127"/>
              </a:rPr>
              <a:t>9/14</a:t>
            </a:r>
            <a:endParaRPr lang="ko-KR" altLang="en-US" sz="1500" dirty="0">
              <a:ea typeface="나눔스퀘어 Bold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859280C-BEA9-43C7-815F-6B820E46C6F7}"/>
              </a:ext>
            </a:extLst>
          </p:cNvPr>
          <p:cNvSpPr txBox="1"/>
          <p:nvPr/>
        </p:nvSpPr>
        <p:spPr>
          <a:xfrm>
            <a:off x="975603" y="1498260"/>
            <a:ext cx="1216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개발 계획</a:t>
            </a:r>
            <a:endParaRPr lang="ko-KR" altLang="en-US" dirty="0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B0271DD2-A4BA-4725-9B98-3AA54A8351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9309" y="1467483"/>
            <a:ext cx="8187088" cy="353537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2A2C4340-782F-4D04-B152-AE2871AFB5BD}"/>
              </a:ext>
            </a:extLst>
          </p:cNvPr>
          <p:cNvSpPr txBox="1"/>
          <p:nvPr/>
        </p:nvSpPr>
        <p:spPr>
          <a:xfrm>
            <a:off x="4048218" y="5619565"/>
            <a:ext cx="6365290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300" b="1" dirty="0"/>
              <a:t>Machine Learning</a:t>
            </a:r>
            <a:r>
              <a:rPr lang="ko-KR" altLang="en-US" sz="2300" b="1" dirty="0"/>
              <a:t>을 통한 </a:t>
            </a:r>
            <a:r>
              <a:rPr lang="en-US" altLang="ko-KR" sz="2300" b="1" dirty="0"/>
              <a:t>Data Model </a:t>
            </a:r>
            <a:r>
              <a:rPr lang="ko-KR" altLang="en-US" sz="2300" b="1" dirty="0"/>
              <a:t>생성</a:t>
            </a:r>
            <a:endParaRPr lang="ko-KR" altLang="en-US" sz="2300" dirty="0"/>
          </a:p>
        </p:txBody>
      </p:sp>
    </p:spTree>
    <p:extLst>
      <p:ext uri="{BB962C8B-B14F-4D97-AF65-F5344CB8AC3E}">
        <p14:creationId xmlns:p14="http://schemas.microsoft.com/office/powerpoint/2010/main" val="2791720365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645</TotalTime>
  <Words>246</Words>
  <Application>Microsoft Office PowerPoint</Application>
  <PresentationFormat>와이드스크린</PresentationFormat>
  <Paragraphs>122</Paragraphs>
  <Slides>14</Slides>
  <Notes>7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2" baseType="lpstr">
      <vt:lpstr>나눔스퀘어 Bold</vt:lpstr>
      <vt:lpstr>Arial</vt:lpstr>
      <vt:lpstr>Wingdings</vt:lpstr>
      <vt:lpstr>맑은 고딕</vt:lpstr>
      <vt:lpstr>Noto Sans CJK KR</vt:lpstr>
      <vt:lpstr>Kohinoor Devanagari</vt:lpstr>
      <vt:lpstr>나눔스퀘어 ExtraBold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지혜</dc:creator>
  <cp:lastModifiedBy>kim taejin</cp:lastModifiedBy>
  <cp:revision>156</cp:revision>
  <cp:lastPrinted>2017-03-27T16:07:40Z</cp:lastPrinted>
  <dcterms:created xsi:type="dcterms:W3CDTF">2017-03-27T14:08:56Z</dcterms:created>
  <dcterms:modified xsi:type="dcterms:W3CDTF">2019-03-16T06:52:30Z</dcterms:modified>
</cp:coreProperties>
</file>